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notesMasterIdLst>
    <p:notesMasterId r:id="rId20"/>
  </p:notesMasterIdLst>
  <p:sldIdLst>
    <p:sldId id="256" r:id="rId2"/>
    <p:sldId id="258" r:id="rId3"/>
    <p:sldId id="259" r:id="rId4"/>
    <p:sldId id="293" r:id="rId5"/>
    <p:sldId id="287" r:id="rId6"/>
    <p:sldId id="286" r:id="rId7"/>
    <p:sldId id="289" r:id="rId8"/>
    <p:sldId id="290" r:id="rId9"/>
    <p:sldId id="291" r:id="rId10"/>
    <p:sldId id="292" r:id="rId11"/>
    <p:sldId id="294" r:id="rId12"/>
    <p:sldId id="281" r:id="rId13"/>
    <p:sldId id="267" r:id="rId14"/>
    <p:sldId id="282" r:id="rId15"/>
    <p:sldId id="283" r:id="rId16"/>
    <p:sldId id="295" r:id="rId17"/>
    <p:sldId id="296" r:id="rId18"/>
    <p:sldId id="284" r:id="rId19"/>
  </p:sldIdLst>
  <p:sldSz cx="12192000" cy="6858000"/>
  <p:notesSz cx="6858000" cy="9144000"/>
  <p:embeddedFontLs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나눔고딕" panose="020B0600000101010101" charset="-127"/>
      <p:regular r:id="rId25"/>
      <p:bold r:id="rId26"/>
    </p:embeddedFont>
    <p:embeddedFont>
      <p:font typeface="Segoe UI Light" panose="020B0502040204020203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배달의민족 주아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2DDFC"/>
    <a:srgbClr val="F5CDCF"/>
    <a:srgbClr val="DCD6E4"/>
    <a:srgbClr val="ECE6E8"/>
    <a:srgbClr val="ABC8D8"/>
    <a:srgbClr val="F4F6F1"/>
    <a:srgbClr val="A9BDC6"/>
    <a:srgbClr val="6570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3C4FA-A489-433C-BFD8-FA73EED4C195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ED54-5B2C-47E7-B1DE-FC5FE14E1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10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ED54-5B2C-47E7-B1DE-FC5FE14E1B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1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9372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216" y="1307592"/>
            <a:ext cx="5577840" cy="2185416"/>
          </a:xfrm>
          <a:gradFill>
            <a:gsLst>
              <a:gs pos="100000">
                <a:srgbClr val="FFFFFF">
                  <a:alpha val="30000"/>
                </a:srgbClr>
              </a:gs>
              <a:gs pos="0">
                <a:srgbClr val="FFFFFF">
                  <a:alpha val="50000"/>
                </a:srgbClr>
              </a:gs>
            </a:gsLst>
            <a:lin ang="0" scaled="0"/>
          </a:gradFill>
        </p:spPr>
        <p:txBody>
          <a:bodyPr lIns="182880" rIns="182880" bIns="182880" anchor="b"/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5216" y="3493008"/>
            <a:ext cx="5577840" cy="1709928"/>
          </a:xfrm>
          <a:gradFill>
            <a:gsLst>
              <a:gs pos="100000">
                <a:srgbClr val="FFFFFF">
                  <a:alpha val="30000"/>
                </a:srgbClr>
              </a:gs>
              <a:gs pos="0">
                <a:srgbClr val="FFFFFF">
                  <a:alpha val="50000"/>
                </a:srgbClr>
              </a:gs>
            </a:gsLst>
            <a:lin ang="0" scaled="0"/>
          </a:gradFill>
        </p:spPr>
        <p:txBody>
          <a:bodyPr lIns="182880" tIns="182880" rIns="182880"/>
          <a:lstStyle>
            <a:lvl1pPr marL="0" indent="0" algn="l">
              <a:lnSpc>
                <a:spcPct val="11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56BA-EB30-4C0C-AF8F-57ABCAEDFB8A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ORAKHU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4252-9836-4817-AFED-302500BFE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D284-7D10-460E-B503-EA5DF0DBB5A5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ORAKHU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4252-9836-4817-AFED-302500BFE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174F-6A31-4907-8EA9-A923F5B0B630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ORAKHU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4252-9836-4817-AFED-302500BFE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idebar"/>
          <p:cNvGrpSpPr/>
          <p:nvPr/>
        </p:nvGrpSpPr>
        <p:grpSpPr>
          <a:xfrm>
            <a:off x="0" y="0"/>
            <a:ext cx="4467225" cy="6858000"/>
            <a:chOff x="0" y="0"/>
            <a:chExt cx="4467225" cy="6858000"/>
          </a:xfrm>
        </p:grpSpPr>
        <p:sp>
          <p:nvSpPr>
            <p:cNvPr id="6" name="Background"/>
            <p:cNvSpPr>
              <a:spLocks/>
            </p:cNvSpPr>
            <p:nvPr/>
          </p:nvSpPr>
          <p:spPr bwMode="auto">
            <a:xfrm>
              <a:off x="0" y="0"/>
              <a:ext cx="4467225" cy="6858000"/>
            </a:xfrm>
            <a:custGeom>
              <a:avLst/>
              <a:gdLst>
                <a:gd name="T0" fmla="*/ 0 w 6278"/>
                <a:gd name="T1" fmla="*/ 0 h 9600"/>
                <a:gd name="T2" fmla="*/ 5611 w 6278"/>
                <a:gd name="T3" fmla="*/ 0 h 9600"/>
                <a:gd name="T4" fmla="*/ 6278 w 6278"/>
                <a:gd name="T5" fmla="*/ 9600 h 9600"/>
                <a:gd name="T6" fmla="*/ 0 w 6278"/>
                <a:gd name="T7" fmla="*/ 9600 h 9600"/>
                <a:gd name="T8" fmla="*/ 0 w 6278"/>
                <a:gd name="T9" fmla="*/ 0 h 9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78" h="9600">
                  <a:moveTo>
                    <a:pt x="0" y="0"/>
                  </a:moveTo>
                  <a:lnTo>
                    <a:pt x="5611" y="0"/>
                  </a:lnTo>
                  <a:lnTo>
                    <a:pt x="6278" y="9600"/>
                  </a:lnTo>
                  <a:lnTo>
                    <a:pt x="0" y="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ffectLst>
              <a:outerShdw blurRad="508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7" name="Polygons"/>
            <p:cNvGrpSpPr/>
            <p:nvPr/>
          </p:nvGrpSpPr>
          <p:grpSpPr>
            <a:xfrm>
              <a:off x="0" y="635915"/>
              <a:ext cx="4467225" cy="6222085"/>
              <a:chOff x="0" y="635915"/>
              <a:chExt cx="4467225" cy="6222085"/>
            </a:xfrm>
            <a:solidFill>
              <a:srgbClr val="000000">
                <a:alpha val="2000"/>
              </a:srgbClr>
            </a:solidFill>
          </p:grpSpPr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0" y="4770159"/>
                <a:ext cx="2397125" cy="1467864"/>
              </a:xfrm>
              <a:custGeom>
                <a:avLst/>
                <a:gdLst>
                  <a:gd name="T0" fmla="*/ 532 w 1510"/>
                  <a:gd name="T1" fmla="*/ 0 h 921"/>
                  <a:gd name="T2" fmla="*/ 0 w 1510"/>
                  <a:gd name="T3" fmla="*/ 296 h 921"/>
                  <a:gd name="T4" fmla="*/ 0 w 1510"/>
                  <a:gd name="T5" fmla="*/ 881 h 921"/>
                  <a:gd name="T6" fmla="*/ 1510 w 1510"/>
                  <a:gd name="T7" fmla="*/ 921 h 921"/>
                  <a:gd name="T8" fmla="*/ 532 w 1510"/>
                  <a:gd name="T9" fmla="*/ 0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0" h="921">
                    <a:moveTo>
                      <a:pt x="532" y="0"/>
                    </a:moveTo>
                    <a:lnTo>
                      <a:pt x="0" y="296"/>
                    </a:lnTo>
                    <a:lnTo>
                      <a:pt x="0" y="881"/>
                    </a:lnTo>
                    <a:lnTo>
                      <a:pt x="1510" y="921"/>
                    </a:lnTo>
                    <a:lnTo>
                      <a:pt x="5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2190750" y="6238022"/>
                <a:ext cx="1546225" cy="619978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0" y="6489838"/>
                <a:ext cx="1636713" cy="368162"/>
              </a:xfrm>
              <a:custGeom>
                <a:avLst/>
                <a:gdLst>
                  <a:gd name="T0" fmla="*/ 0 w 1031"/>
                  <a:gd name="T1" fmla="*/ 0 h 231"/>
                  <a:gd name="T2" fmla="*/ 0 w 1031"/>
                  <a:gd name="T3" fmla="*/ 231 h 231"/>
                  <a:gd name="T4" fmla="*/ 1031 w 1031"/>
                  <a:gd name="T5" fmla="*/ 231 h 231"/>
                  <a:gd name="T6" fmla="*/ 0 w 1031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1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4054475" y="6590246"/>
                <a:ext cx="412750" cy="267754"/>
              </a:xfrm>
              <a:custGeom>
                <a:avLst/>
                <a:gdLst>
                  <a:gd name="T0" fmla="*/ 248 w 260"/>
                  <a:gd name="T1" fmla="*/ 0 h 168"/>
                  <a:gd name="T2" fmla="*/ 0 w 260"/>
                  <a:gd name="T3" fmla="*/ 168 h 168"/>
                  <a:gd name="T4" fmla="*/ 260 w 260"/>
                  <a:gd name="T5" fmla="*/ 168 h 168"/>
                  <a:gd name="T6" fmla="*/ 248 w 260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168">
                    <a:moveTo>
                      <a:pt x="248" y="0"/>
                    </a:moveTo>
                    <a:lnTo>
                      <a:pt x="0" y="168"/>
                    </a:lnTo>
                    <a:lnTo>
                      <a:pt x="260" y="168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2397125" y="2988322"/>
                <a:ext cx="1993900" cy="3249701"/>
              </a:xfrm>
              <a:custGeom>
                <a:avLst/>
                <a:gdLst>
                  <a:gd name="T0" fmla="*/ 709 w 1256"/>
                  <a:gd name="T1" fmla="*/ 0 h 2039"/>
                  <a:gd name="T2" fmla="*/ 0 w 1256"/>
                  <a:gd name="T3" fmla="*/ 2039 h 2039"/>
                  <a:gd name="T4" fmla="*/ 1256 w 1256"/>
                  <a:gd name="T5" fmla="*/ 1741 h 2039"/>
                  <a:gd name="T6" fmla="*/ 1161 w 1256"/>
                  <a:gd name="T7" fmla="*/ 370 h 2039"/>
                  <a:gd name="T8" fmla="*/ 709 w 1256"/>
                  <a:gd name="T9" fmla="*/ 0 h 2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6" h="2039">
                    <a:moveTo>
                      <a:pt x="709" y="0"/>
                    </a:moveTo>
                    <a:lnTo>
                      <a:pt x="0" y="2039"/>
                    </a:lnTo>
                    <a:lnTo>
                      <a:pt x="1256" y="1741"/>
                    </a:lnTo>
                    <a:lnTo>
                      <a:pt x="1161" y="370"/>
                    </a:lnTo>
                    <a:lnTo>
                      <a:pt x="70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0" y="635915"/>
                <a:ext cx="1606550" cy="4139026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3522663" y="1947589"/>
                <a:ext cx="674688" cy="1040733"/>
              </a:xfrm>
              <a:custGeom>
                <a:avLst/>
                <a:gdLst>
                  <a:gd name="T0" fmla="*/ 381 w 425"/>
                  <a:gd name="T1" fmla="*/ 0 h 653"/>
                  <a:gd name="T2" fmla="*/ 0 w 425"/>
                  <a:gd name="T3" fmla="*/ 653 h 653"/>
                  <a:gd name="T4" fmla="*/ 425 w 425"/>
                  <a:gd name="T5" fmla="*/ 632 h 653"/>
                  <a:gd name="T6" fmla="*/ 381 w 425"/>
                  <a:gd name="T7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53">
                    <a:moveTo>
                      <a:pt x="381" y="0"/>
                    </a:moveTo>
                    <a:lnTo>
                      <a:pt x="0" y="653"/>
                    </a:lnTo>
                    <a:lnTo>
                      <a:pt x="425" y="632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Polygons"/>
            <p:cNvGrpSpPr/>
            <p:nvPr/>
          </p:nvGrpSpPr>
          <p:grpSpPr>
            <a:xfrm>
              <a:off x="0" y="0"/>
              <a:ext cx="4240213" cy="5241915"/>
              <a:chOff x="0" y="0"/>
              <a:chExt cx="4240213" cy="5241915"/>
            </a:xfrm>
            <a:solidFill>
              <a:srgbClr val="FFFFFF">
                <a:alpha val="2000"/>
              </a:srgbClr>
            </a:solidFill>
          </p:grpSpPr>
          <p:sp>
            <p:nvSpPr>
              <p:cNvPr id="9" name="Polygon"/>
              <p:cNvSpPr>
                <a:spLocks/>
              </p:cNvSpPr>
              <p:nvPr/>
            </p:nvSpPr>
            <p:spPr bwMode="auto">
              <a:xfrm>
                <a:off x="3522663" y="2954853"/>
                <a:ext cx="717550" cy="623165"/>
              </a:xfrm>
              <a:custGeom>
                <a:avLst/>
                <a:gdLst>
                  <a:gd name="T0" fmla="*/ 425 w 452"/>
                  <a:gd name="T1" fmla="*/ 0 h 391"/>
                  <a:gd name="T2" fmla="*/ 0 w 452"/>
                  <a:gd name="T3" fmla="*/ 21 h 391"/>
                  <a:gd name="T4" fmla="*/ 452 w 452"/>
                  <a:gd name="T5" fmla="*/ 391 h 391"/>
                  <a:gd name="T6" fmla="*/ 425 w 452"/>
                  <a:gd name="T7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2" h="391">
                    <a:moveTo>
                      <a:pt x="425" y="0"/>
                    </a:moveTo>
                    <a:lnTo>
                      <a:pt x="0" y="21"/>
                    </a:lnTo>
                    <a:lnTo>
                      <a:pt x="452" y="391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Polygon"/>
              <p:cNvSpPr>
                <a:spLocks/>
              </p:cNvSpPr>
              <p:nvPr/>
            </p:nvSpPr>
            <p:spPr bwMode="auto">
              <a:xfrm>
                <a:off x="0" y="1979464"/>
                <a:ext cx="850900" cy="3262451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Polygon"/>
              <p:cNvSpPr>
                <a:spLocks/>
              </p:cNvSpPr>
              <p:nvPr/>
            </p:nvSpPr>
            <p:spPr bwMode="auto">
              <a:xfrm>
                <a:off x="849313" y="1698961"/>
                <a:ext cx="2673350" cy="3075979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1114425" y="0"/>
                <a:ext cx="2908300" cy="1698961"/>
              </a:xfrm>
              <a:custGeom>
                <a:avLst/>
                <a:gdLst>
                  <a:gd name="T0" fmla="*/ 0 w 1832"/>
                  <a:gd name="T1" fmla="*/ 0 h 1066"/>
                  <a:gd name="T2" fmla="*/ 310 w 1832"/>
                  <a:gd name="T3" fmla="*/ 1066 h 1066"/>
                  <a:gd name="T4" fmla="*/ 1832 w 1832"/>
                  <a:gd name="T5" fmla="*/ 269 h 1066"/>
                  <a:gd name="T6" fmla="*/ 1813 w 1832"/>
                  <a:gd name="T7" fmla="*/ 0 h 1066"/>
                  <a:gd name="T8" fmla="*/ 0 w 1832"/>
                  <a:gd name="T9" fmla="*/ 0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2" h="1066">
                    <a:moveTo>
                      <a:pt x="0" y="0"/>
                    </a:moveTo>
                    <a:lnTo>
                      <a:pt x="310" y="1066"/>
                    </a:lnTo>
                    <a:lnTo>
                      <a:pt x="1832" y="269"/>
                    </a:lnTo>
                    <a:lnTo>
                      <a:pt x="181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46106" y="6356350"/>
            <a:ext cx="539052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smtClean="0"/>
              <a:t>ORAKHU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34596" y="6356350"/>
            <a:ext cx="1089765" cy="365125"/>
          </a:xfrm>
        </p:spPr>
        <p:txBody>
          <a:bodyPr/>
          <a:lstStyle/>
          <a:p>
            <a:fld id="{A8A54252-9836-4817-AFED-302500BFE8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804672" y="2240280"/>
            <a:ext cx="3218688" cy="425196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237744" y="347472"/>
            <a:ext cx="3675888" cy="143560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olygon Background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Background"/>
            <p:cNvSpPr>
              <a:spLocks noChangeArrowheads="1"/>
            </p:cNvSpPr>
            <p:nvPr/>
          </p:nvSpPr>
          <p:spPr bwMode="auto">
            <a:xfrm>
              <a:off x="11113" y="0"/>
              <a:ext cx="12166600" cy="684371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" name="Polygons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  <a:solidFill>
              <a:srgbClr val="EDEDED"/>
            </a:solidFill>
          </p:grpSpPr>
          <p:sp>
            <p:nvSpPr>
              <p:cNvPr id="23" name="Polygon"/>
              <p:cNvSpPr>
                <a:spLocks/>
              </p:cNvSpPr>
              <p:nvPr/>
            </p:nvSpPr>
            <p:spPr bwMode="auto">
              <a:xfrm>
                <a:off x="6080091" y="5302184"/>
                <a:ext cx="1237653" cy="1555816"/>
              </a:xfrm>
              <a:custGeom>
                <a:avLst/>
                <a:gdLst>
                  <a:gd name="T0" fmla="*/ 387 w 1733"/>
                  <a:gd name="T1" fmla="*/ 0 h 2178"/>
                  <a:gd name="T2" fmla="*/ 0 w 1733"/>
                  <a:gd name="T3" fmla="*/ 2178 h 2178"/>
                  <a:gd name="T4" fmla="*/ 1733 w 1733"/>
                  <a:gd name="T5" fmla="*/ 2178 h 2178"/>
                  <a:gd name="T6" fmla="*/ 387 w 1733"/>
                  <a:gd name="T7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3" h="2178">
                    <a:moveTo>
                      <a:pt x="387" y="0"/>
                    </a:moveTo>
                    <a:lnTo>
                      <a:pt x="0" y="2178"/>
                    </a:lnTo>
                    <a:lnTo>
                      <a:pt x="1733" y="2178"/>
                    </a:lnTo>
                    <a:lnTo>
                      <a:pt x="38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Polygon"/>
              <p:cNvSpPr>
                <a:spLocks/>
              </p:cNvSpPr>
              <p:nvPr/>
            </p:nvSpPr>
            <p:spPr bwMode="auto">
              <a:xfrm>
                <a:off x="6356893" y="2806196"/>
                <a:ext cx="1460367" cy="2495988"/>
              </a:xfrm>
              <a:custGeom>
                <a:avLst/>
                <a:gdLst>
                  <a:gd name="T0" fmla="*/ 1229 w 2045"/>
                  <a:gd name="T1" fmla="*/ 0 h 3493"/>
                  <a:gd name="T2" fmla="*/ 1229 w 2045"/>
                  <a:gd name="T3" fmla="*/ 0 h 3493"/>
                  <a:gd name="T4" fmla="*/ 0 w 2045"/>
                  <a:gd name="T5" fmla="*/ 3493 h 3493"/>
                  <a:gd name="T6" fmla="*/ 2045 w 2045"/>
                  <a:gd name="T7" fmla="*/ 3451 h 3493"/>
                  <a:gd name="T8" fmla="*/ 1231 w 2045"/>
                  <a:gd name="T9" fmla="*/ 6 h 3493"/>
                  <a:gd name="T10" fmla="*/ 1229 w 2045"/>
                  <a:gd name="T11" fmla="*/ 0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5" h="3493">
                    <a:moveTo>
                      <a:pt x="1229" y="0"/>
                    </a:moveTo>
                    <a:lnTo>
                      <a:pt x="1229" y="0"/>
                    </a:lnTo>
                    <a:lnTo>
                      <a:pt x="0" y="3493"/>
                    </a:lnTo>
                    <a:lnTo>
                      <a:pt x="2045" y="3451"/>
                    </a:lnTo>
                    <a:lnTo>
                      <a:pt x="1231" y="6"/>
                    </a:lnTo>
                    <a:lnTo>
                      <a:pt x="12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Polygon"/>
              <p:cNvSpPr>
                <a:spLocks/>
              </p:cNvSpPr>
              <p:nvPr/>
            </p:nvSpPr>
            <p:spPr bwMode="auto">
              <a:xfrm>
                <a:off x="10222571" y="4955386"/>
                <a:ext cx="1969428" cy="1902614"/>
              </a:xfrm>
              <a:custGeom>
                <a:avLst/>
                <a:gdLst>
                  <a:gd name="T0" fmla="*/ 0 w 2757"/>
                  <a:gd name="T1" fmla="*/ 0 h 2664"/>
                  <a:gd name="T2" fmla="*/ 705 w 2757"/>
                  <a:gd name="T3" fmla="*/ 2664 h 2664"/>
                  <a:gd name="T4" fmla="*/ 1647 w 2757"/>
                  <a:gd name="T5" fmla="*/ 2664 h 2664"/>
                  <a:gd name="T6" fmla="*/ 2757 w 2757"/>
                  <a:gd name="T7" fmla="*/ 1402 h 2664"/>
                  <a:gd name="T8" fmla="*/ 2757 w 2757"/>
                  <a:gd name="T9" fmla="*/ 1161 h 2664"/>
                  <a:gd name="T10" fmla="*/ 0 w 2757"/>
                  <a:gd name="T11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57" h="2664">
                    <a:moveTo>
                      <a:pt x="0" y="0"/>
                    </a:moveTo>
                    <a:lnTo>
                      <a:pt x="705" y="2664"/>
                    </a:lnTo>
                    <a:lnTo>
                      <a:pt x="1647" y="2664"/>
                    </a:lnTo>
                    <a:cubicBezTo>
                      <a:pt x="2064" y="2193"/>
                      <a:pt x="2522" y="1673"/>
                      <a:pt x="2757" y="1402"/>
                    </a:cubicBezTo>
                    <a:lnTo>
                      <a:pt x="2757" y="116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Polygon"/>
              <p:cNvSpPr>
                <a:spLocks/>
              </p:cNvSpPr>
              <p:nvPr/>
            </p:nvSpPr>
            <p:spPr bwMode="auto">
              <a:xfrm>
                <a:off x="0" y="1978973"/>
                <a:ext cx="854268" cy="3262760"/>
              </a:xfrm>
              <a:custGeom>
                <a:avLst/>
                <a:gdLst>
                  <a:gd name="T0" fmla="*/ 0 w 1195"/>
                  <a:gd name="T1" fmla="*/ 0 h 4566"/>
                  <a:gd name="T2" fmla="*/ 0 w 1195"/>
                  <a:gd name="T3" fmla="*/ 4566 h 4566"/>
                  <a:gd name="T4" fmla="*/ 1188 w 1195"/>
                  <a:gd name="T5" fmla="*/ 3906 h 4566"/>
                  <a:gd name="T6" fmla="*/ 1188 w 1195"/>
                  <a:gd name="T7" fmla="*/ 3906 h 4566"/>
                  <a:gd name="T8" fmla="*/ 1195 w 1195"/>
                  <a:gd name="T9" fmla="*/ 3912 h 4566"/>
                  <a:gd name="T10" fmla="*/ 0 w 1195"/>
                  <a:gd name="T11" fmla="*/ 0 h 4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5" h="4566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Polygon"/>
              <p:cNvSpPr>
                <a:spLocks/>
              </p:cNvSpPr>
              <p:nvPr/>
            </p:nvSpPr>
            <p:spPr bwMode="auto">
              <a:xfrm>
                <a:off x="8051110" y="0"/>
                <a:ext cx="4140890" cy="2064877"/>
              </a:xfrm>
              <a:custGeom>
                <a:avLst/>
                <a:gdLst>
                  <a:gd name="T0" fmla="*/ 0 w 2603"/>
                  <a:gd name="T1" fmla="*/ 0 h 1298"/>
                  <a:gd name="T2" fmla="*/ 1225 w 2603"/>
                  <a:gd name="T3" fmla="*/ 1298 h 1298"/>
                  <a:gd name="T4" fmla="*/ 2603 w 2603"/>
                  <a:gd name="T5" fmla="*/ 928 h 1298"/>
                  <a:gd name="T6" fmla="*/ 2603 w 2603"/>
                  <a:gd name="T7" fmla="*/ 884 h 1298"/>
                  <a:gd name="T8" fmla="*/ 378 w 2603"/>
                  <a:gd name="T9" fmla="*/ 0 h 1298"/>
                  <a:gd name="T10" fmla="*/ 0 w 2603"/>
                  <a:gd name="T11" fmla="*/ 0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03" h="1298">
                    <a:moveTo>
                      <a:pt x="0" y="0"/>
                    </a:moveTo>
                    <a:lnTo>
                      <a:pt x="1225" y="1298"/>
                    </a:lnTo>
                    <a:lnTo>
                      <a:pt x="2603" y="928"/>
                    </a:lnTo>
                    <a:lnTo>
                      <a:pt x="2603" y="884"/>
                    </a:lnTo>
                    <a:lnTo>
                      <a:pt x="37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Polygon"/>
              <p:cNvSpPr>
                <a:spLocks/>
              </p:cNvSpPr>
              <p:nvPr/>
            </p:nvSpPr>
            <p:spPr bwMode="auto">
              <a:xfrm>
                <a:off x="852676" y="1697399"/>
                <a:ext cx="2685294" cy="3076634"/>
              </a:xfrm>
              <a:custGeom>
                <a:avLst/>
                <a:gdLst>
                  <a:gd name="T0" fmla="*/ 0 w 3758"/>
                  <a:gd name="T1" fmla="*/ 4306 h 4306"/>
                  <a:gd name="T2" fmla="*/ 3758 w 3758"/>
                  <a:gd name="T3" fmla="*/ 1805 h 4306"/>
                  <a:gd name="T4" fmla="*/ 1064 w 3758"/>
                  <a:gd name="T5" fmla="*/ 0 h 4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58" h="4306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Polygon"/>
              <p:cNvSpPr>
                <a:spLocks/>
              </p:cNvSpPr>
              <p:nvPr/>
            </p:nvSpPr>
            <p:spPr bwMode="auto">
              <a:xfrm>
                <a:off x="1119933" y="0"/>
                <a:ext cx="3740004" cy="1697399"/>
              </a:xfrm>
              <a:custGeom>
                <a:avLst/>
                <a:gdLst>
                  <a:gd name="T0" fmla="*/ 0 w 5236"/>
                  <a:gd name="T1" fmla="*/ 0 h 2377"/>
                  <a:gd name="T2" fmla="*/ 691 w 5236"/>
                  <a:gd name="T3" fmla="*/ 2377 h 2377"/>
                  <a:gd name="T4" fmla="*/ 5236 w 5236"/>
                  <a:gd name="T5" fmla="*/ 0 h 2377"/>
                  <a:gd name="T6" fmla="*/ 0 w 5236"/>
                  <a:gd name="T7" fmla="*/ 0 h 2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6" h="2377">
                    <a:moveTo>
                      <a:pt x="0" y="0"/>
                    </a:moveTo>
                    <a:lnTo>
                      <a:pt x="691" y="2377"/>
                    </a:lnTo>
                    <a:lnTo>
                      <a:pt x="523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Polygon"/>
              <p:cNvSpPr>
                <a:spLocks/>
              </p:cNvSpPr>
              <p:nvPr/>
            </p:nvSpPr>
            <p:spPr bwMode="auto">
              <a:xfrm>
                <a:off x="5641027" y="0"/>
                <a:ext cx="1994881" cy="2806196"/>
              </a:xfrm>
              <a:custGeom>
                <a:avLst/>
                <a:gdLst>
                  <a:gd name="T0" fmla="*/ 0 w 1254"/>
                  <a:gd name="T1" fmla="*/ 0 h 1764"/>
                  <a:gd name="T2" fmla="*/ 1002 w 1254"/>
                  <a:gd name="T3" fmla="*/ 1764 h 1764"/>
                  <a:gd name="T4" fmla="*/ 1254 w 1254"/>
                  <a:gd name="T5" fmla="*/ 0 h 1764"/>
                  <a:gd name="T6" fmla="*/ 0 w 1254"/>
                  <a:gd name="T7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54" h="1764">
                    <a:moveTo>
                      <a:pt x="0" y="0"/>
                    </a:moveTo>
                    <a:lnTo>
                      <a:pt x="1002" y="1764"/>
                    </a:lnTo>
                    <a:lnTo>
                      <a:pt x="125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Polygons"/>
            <p:cNvGrpSpPr/>
            <p:nvPr/>
          </p:nvGrpSpPr>
          <p:grpSpPr>
            <a:xfrm>
              <a:off x="0" y="0"/>
              <a:ext cx="12191999" cy="6858000"/>
              <a:chOff x="0" y="0"/>
              <a:chExt cx="12191999" cy="6858000"/>
            </a:xfrm>
            <a:solidFill>
              <a:srgbClr val="E0E0E0"/>
            </a:solidFill>
          </p:grpSpPr>
          <p:sp>
            <p:nvSpPr>
              <p:cNvPr id="12" name="Polygon"/>
              <p:cNvSpPr>
                <a:spLocks/>
              </p:cNvSpPr>
              <p:nvPr/>
            </p:nvSpPr>
            <p:spPr bwMode="auto">
              <a:xfrm>
                <a:off x="0" y="4770852"/>
                <a:ext cx="2406902" cy="1466731"/>
              </a:xfrm>
              <a:custGeom>
                <a:avLst/>
                <a:gdLst>
                  <a:gd name="T0" fmla="*/ 533 w 1513"/>
                  <a:gd name="T1" fmla="*/ 0 h 922"/>
                  <a:gd name="T2" fmla="*/ 0 w 1513"/>
                  <a:gd name="T3" fmla="*/ 296 h 922"/>
                  <a:gd name="T4" fmla="*/ 0 w 1513"/>
                  <a:gd name="T5" fmla="*/ 882 h 922"/>
                  <a:gd name="T6" fmla="*/ 1513 w 1513"/>
                  <a:gd name="T7" fmla="*/ 922 h 922"/>
                  <a:gd name="T8" fmla="*/ 533 w 1513"/>
                  <a:gd name="T9" fmla="*/ 0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2">
                    <a:moveTo>
                      <a:pt x="533" y="0"/>
                    </a:moveTo>
                    <a:lnTo>
                      <a:pt x="0" y="296"/>
                    </a:lnTo>
                    <a:lnTo>
                      <a:pt x="0" y="882"/>
                    </a:lnTo>
                    <a:lnTo>
                      <a:pt x="1513" y="922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Polygon"/>
              <p:cNvSpPr>
                <a:spLocks/>
              </p:cNvSpPr>
              <p:nvPr/>
            </p:nvSpPr>
            <p:spPr bwMode="auto">
              <a:xfrm>
                <a:off x="2200096" y="6237583"/>
                <a:ext cx="1552635" cy="620417"/>
              </a:xfrm>
              <a:custGeom>
                <a:avLst/>
                <a:gdLst>
                  <a:gd name="T0" fmla="*/ 289 w 2173"/>
                  <a:gd name="T1" fmla="*/ 0 h 869"/>
                  <a:gd name="T2" fmla="*/ 0 w 2173"/>
                  <a:gd name="T3" fmla="*/ 869 h 869"/>
                  <a:gd name="T4" fmla="*/ 2173 w 2173"/>
                  <a:gd name="T5" fmla="*/ 869 h 869"/>
                  <a:gd name="T6" fmla="*/ 289 w 2173"/>
                  <a:gd name="T7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73" h="869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Polygon"/>
              <p:cNvSpPr>
                <a:spLocks/>
              </p:cNvSpPr>
              <p:nvPr/>
            </p:nvSpPr>
            <p:spPr bwMode="auto">
              <a:xfrm>
                <a:off x="11399774" y="5957599"/>
                <a:ext cx="792225" cy="900401"/>
              </a:xfrm>
              <a:custGeom>
                <a:avLst/>
                <a:gdLst>
                  <a:gd name="T0" fmla="*/ 1110 w 1110"/>
                  <a:gd name="T1" fmla="*/ 0 h 1262"/>
                  <a:gd name="T2" fmla="*/ 0 w 1110"/>
                  <a:gd name="T3" fmla="*/ 1262 h 1262"/>
                  <a:gd name="T4" fmla="*/ 1110 w 1110"/>
                  <a:gd name="T5" fmla="*/ 1262 h 1262"/>
                  <a:gd name="T6" fmla="*/ 1110 w 1110"/>
                  <a:gd name="T7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0" h="1262">
                    <a:moveTo>
                      <a:pt x="1110" y="0"/>
                    </a:moveTo>
                    <a:cubicBezTo>
                      <a:pt x="875" y="271"/>
                      <a:pt x="417" y="791"/>
                      <a:pt x="0" y="1262"/>
                    </a:cubicBezTo>
                    <a:lnTo>
                      <a:pt x="1110" y="1262"/>
                    </a:lnTo>
                    <a:lnTo>
                      <a:pt x="11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Polygon"/>
              <p:cNvSpPr>
                <a:spLocks/>
              </p:cNvSpPr>
              <p:nvPr/>
            </p:nvSpPr>
            <p:spPr bwMode="auto">
              <a:xfrm>
                <a:off x="0" y="6490521"/>
                <a:ext cx="1643311" cy="367479"/>
              </a:xfrm>
              <a:custGeom>
                <a:avLst/>
                <a:gdLst>
                  <a:gd name="T0" fmla="*/ 0 w 1033"/>
                  <a:gd name="T1" fmla="*/ 0 h 231"/>
                  <a:gd name="T2" fmla="*/ 0 w 1033"/>
                  <a:gd name="T3" fmla="*/ 231 h 231"/>
                  <a:gd name="T4" fmla="*/ 1033 w 1033"/>
                  <a:gd name="T5" fmla="*/ 231 h 231"/>
                  <a:gd name="T6" fmla="*/ 0 w 1033"/>
                  <a:gd name="T7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3" h="231">
                    <a:moveTo>
                      <a:pt x="0" y="0"/>
                    </a:moveTo>
                    <a:lnTo>
                      <a:pt x="0" y="231"/>
                    </a:lnTo>
                    <a:lnTo>
                      <a:pt x="1033" y="23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Polygon"/>
              <p:cNvSpPr>
                <a:spLocks/>
              </p:cNvSpPr>
              <p:nvPr/>
            </p:nvSpPr>
            <p:spPr bwMode="auto">
              <a:xfrm>
                <a:off x="7817260" y="4955386"/>
                <a:ext cx="2405311" cy="1902614"/>
              </a:xfrm>
              <a:custGeom>
                <a:avLst/>
                <a:gdLst>
                  <a:gd name="T0" fmla="*/ 3367 w 3367"/>
                  <a:gd name="T1" fmla="*/ 0 h 2664"/>
                  <a:gd name="T2" fmla="*/ 0 w 3367"/>
                  <a:gd name="T3" fmla="*/ 444 h 2664"/>
                  <a:gd name="T4" fmla="*/ 500 w 3367"/>
                  <a:gd name="T5" fmla="*/ 2664 h 2664"/>
                  <a:gd name="T6" fmla="*/ 2351 w 3367"/>
                  <a:gd name="T7" fmla="*/ 2664 h 2664"/>
                  <a:gd name="T8" fmla="*/ 3367 w 3367"/>
                  <a:gd name="T9" fmla="*/ 0 h 2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7" h="2664">
                    <a:moveTo>
                      <a:pt x="3367" y="0"/>
                    </a:moveTo>
                    <a:lnTo>
                      <a:pt x="0" y="444"/>
                    </a:lnTo>
                    <a:lnTo>
                      <a:pt x="500" y="2664"/>
                    </a:lnTo>
                    <a:lnTo>
                      <a:pt x="2351" y="2664"/>
                    </a:lnTo>
                    <a:lnTo>
                      <a:pt x="33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Polygon"/>
              <p:cNvSpPr>
                <a:spLocks/>
              </p:cNvSpPr>
              <p:nvPr/>
            </p:nvSpPr>
            <p:spPr bwMode="auto">
              <a:xfrm>
                <a:off x="4070894" y="5302184"/>
                <a:ext cx="2286000" cy="1555816"/>
              </a:xfrm>
              <a:custGeom>
                <a:avLst/>
                <a:gdLst>
                  <a:gd name="T0" fmla="*/ 1437 w 1437"/>
                  <a:gd name="T1" fmla="*/ 0 h 978"/>
                  <a:gd name="T2" fmla="*/ 0 w 1437"/>
                  <a:gd name="T3" fmla="*/ 978 h 978"/>
                  <a:gd name="T4" fmla="*/ 1263 w 1437"/>
                  <a:gd name="T5" fmla="*/ 978 h 978"/>
                  <a:gd name="T6" fmla="*/ 1437 w 1437"/>
                  <a:gd name="T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37" h="978">
                    <a:moveTo>
                      <a:pt x="1437" y="0"/>
                    </a:moveTo>
                    <a:lnTo>
                      <a:pt x="0" y="978"/>
                    </a:lnTo>
                    <a:lnTo>
                      <a:pt x="1263" y="978"/>
                    </a:lnTo>
                    <a:lnTo>
                      <a:pt x="14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Polygon"/>
              <p:cNvSpPr>
                <a:spLocks/>
              </p:cNvSpPr>
              <p:nvPr/>
            </p:nvSpPr>
            <p:spPr bwMode="auto">
              <a:xfrm>
                <a:off x="7235022" y="1476275"/>
                <a:ext cx="4956977" cy="3479111"/>
              </a:xfrm>
              <a:custGeom>
                <a:avLst/>
                <a:gdLst>
                  <a:gd name="T0" fmla="*/ 6940 w 6940"/>
                  <a:gd name="T1" fmla="*/ 0 h 4869"/>
                  <a:gd name="T2" fmla="*/ 0 w 6940"/>
                  <a:gd name="T3" fmla="*/ 1862 h 4869"/>
                  <a:gd name="T4" fmla="*/ 4183 w 6940"/>
                  <a:gd name="T5" fmla="*/ 4869 h 4869"/>
                  <a:gd name="T6" fmla="*/ 6940 w 6940"/>
                  <a:gd name="T7" fmla="*/ 285 h 4869"/>
                  <a:gd name="T8" fmla="*/ 6940 w 6940"/>
                  <a:gd name="T9" fmla="*/ 0 h 4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40" h="4869">
                    <a:moveTo>
                      <a:pt x="6940" y="0"/>
                    </a:moveTo>
                    <a:lnTo>
                      <a:pt x="0" y="1862"/>
                    </a:lnTo>
                    <a:lnTo>
                      <a:pt x="4183" y="4869"/>
                    </a:lnTo>
                    <a:cubicBezTo>
                      <a:pt x="4183" y="4869"/>
                      <a:pt x="6341" y="1378"/>
                      <a:pt x="6940" y="285"/>
                    </a:cubicBezTo>
                    <a:lnTo>
                      <a:pt x="69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Polygon"/>
              <p:cNvSpPr>
                <a:spLocks/>
              </p:cNvSpPr>
              <p:nvPr/>
            </p:nvSpPr>
            <p:spPr bwMode="auto">
              <a:xfrm>
                <a:off x="2406902" y="2987549"/>
                <a:ext cx="3949992" cy="3250034"/>
              </a:xfrm>
              <a:custGeom>
                <a:avLst/>
                <a:gdLst>
                  <a:gd name="T0" fmla="*/ 5529 w 5529"/>
                  <a:gd name="T1" fmla="*/ 3240 h 4549"/>
                  <a:gd name="T2" fmla="*/ 1583 w 5529"/>
                  <a:gd name="T3" fmla="*/ 0 h 4549"/>
                  <a:gd name="T4" fmla="*/ 0 w 5529"/>
                  <a:gd name="T5" fmla="*/ 4549 h 4549"/>
                  <a:gd name="T6" fmla="*/ 5529 w 5529"/>
                  <a:gd name="T7" fmla="*/ 3240 h 4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29" h="4549">
                    <a:moveTo>
                      <a:pt x="5529" y="3240"/>
                    </a:moveTo>
                    <a:lnTo>
                      <a:pt x="1583" y="0"/>
                    </a:lnTo>
                    <a:lnTo>
                      <a:pt x="0" y="4549"/>
                    </a:lnTo>
                    <a:lnTo>
                      <a:pt x="5529" y="32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Polygon"/>
              <p:cNvSpPr>
                <a:spLocks/>
              </p:cNvSpPr>
              <p:nvPr/>
            </p:nvSpPr>
            <p:spPr bwMode="auto">
              <a:xfrm>
                <a:off x="11568400" y="0"/>
                <a:ext cx="623599" cy="1236063"/>
              </a:xfrm>
              <a:custGeom>
                <a:avLst/>
                <a:gdLst>
                  <a:gd name="T0" fmla="*/ 0 w 392"/>
                  <a:gd name="T1" fmla="*/ 0 h 777"/>
                  <a:gd name="T2" fmla="*/ 392 w 392"/>
                  <a:gd name="T3" fmla="*/ 777 h 777"/>
                  <a:gd name="T4" fmla="*/ 392 w 392"/>
                  <a:gd name="T5" fmla="*/ 0 h 777"/>
                  <a:gd name="T6" fmla="*/ 0 w 392"/>
                  <a:gd name="T7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2" h="777">
                    <a:moveTo>
                      <a:pt x="0" y="0"/>
                    </a:moveTo>
                    <a:lnTo>
                      <a:pt x="392" y="777"/>
                    </a:lnTo>
                    <a:lnTo>
                      <a:pt x="3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Polygon"/>
              <p:cNvSpPr>
                <a:spLocks/>
              </p:cNvSpPr>
              <p:nvPr/>
            </p:nvSpPr>
            <p:spPr bwMode="auto">
              <a:xfrm>
                <a:off x="0" y="634735"/>
                <a:ext cx="1613085" cy="4139298"/>
              </a:xfrm>
              <a:custGeom>
                <a:avLst/>
                <a:gdLst>
                  <a:gd name="T0" fmla="*/ 0 w 2258"/>
                  <a:gd name="T1" fmla="*/ 0 h 5794"/>
                  <a:gd name="T2" fmla="*/ 0 w 2258"/>
                  <a:gd name="T3" fmla="*/ 1882 h 5794"/>
                  <a:gd name="T4" fmla="*/ 1195 w 2258"/>
                  <a:gd name="T5" fmla="*/ 5794 h 5794"/>
                  <a:gd name="T6" fmla="*/ 2258 w 2258"/>
                  <a:gd name="T7" fmla="*/ 1488 h 5794"/>
                  <a:gd name="T8" fmla="*/ 0 w 2258"/>
                  <a:gd name="T9" fmla="*/ 0 h 5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5794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Polygon"/>
              <p:cNvSpPr>
                <a:spLocks/>
              </p:cNvSpPr>
              <p:nvPr/>
            </p:nvSpPr>
            <p:spPr bwMode="auto">
              <a:xfrm>
                <a:off x="3537970" y="0"/>
                <a:ext cx="3697052" cy="2987549"/>
              </a:xfrm>
              <a:custGeom>
                <a:avLst/>
                <a:gdLst>
                  <a:gd name="T0" fmla="*/ 1094 w 2324"/>
                  <a:gd name="T1" fmla="*/ 0 h 1878"/>
                  <a:gd name="T2" fmla="*/ 0 w 2324"/>
                  <a:gd name="T3" fmla="*/ 1878 h 1878"/>
                  <a:gd name="T4" fmla="*/ 2324 w 2324"/>
                  <a:gd name="T5" fmla="*/ 1764 h 1878"/>
                  <a:gd name="T6" fmla="*/ 1322 w 2324"/>
                  <a:gd name="T7" fmla="*/ 0 h 1878"/>
                  <a:gd name="T8" fmla="*/ 1094 w 2324"/>
                  <a:gd name="T9" fmla="*/ 0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4" h="1878">
                    <a:moveTo>
                      <a:pt x="1094" y="0"/>
                    </a:moveTo>
                    <a:lnTo>
                      <a:pt x="0" y="1878"/>
                    </a:lnTo>
                    <a:lnTo>
                      <a:pt x="2324" y="1764"/>
                    </a:lnTo>
                    <a:lnTo>
                      <a:pt x="1322" y="0"/>
                    </a:lnTo>
                    <a:lnTo>
                      <a:pt x="10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Fad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FFFFFF">
                  <a:alpha val="0"/>
                </a:srgbClr>
              </a:gs>
              <a:gs pos="0">
                <a:srgbClr val="FFFFFF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638" y="177235"/>
            <a:ext cx="112567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638" y="1680033"/>
            <a:ext cx="11256724" cy="4496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6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69A7E-F0B5-4420-B760-F671FA3DD1EE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220" y="6356350"/>
            <a:ext cx="5249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ORAKHU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1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54252-9836-4817-AFED-302500BFE8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5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www.youtube.com/watch?v=vDHFF4wjWY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HFF4wjWY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C8D8"/>
            </a:gs>
            <a:gs pos="100000">
              <a:srgbClr val="DCD6E4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213353" y="680208"/>
            <a:ext cx="6469773" cy="2723546"/>
            <a:chOff x="821818" y="637076"/>
            <a:chExt cx="5436704" cy="2723546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1FC31E35-05C7-4538-9810-379FB0D41379}"/>
                </a:ext>
              </a:extLst>
            </p:cNvPr>
            <p:cNvSpPr/>
            <p:nvPr/>
          </p:nvSpPr>
          <p:spPr>
            <a:xfrm>
              <a:off x="821818" y="637076"/>
              <a:ext cx="5436704" cy="1754050"/>
            </a:xfrm>
            <a:prstGeom prst="ellipse">
              <a:avLst/>
            </a:prstGeom>
            <a:solidFill>
              <a:srgbClr val="ECE6E8"/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6766B8F-D960-4E48-A565-1E465B28F629}"/>
                </a:ext>
              </a:extLst>
            </p:cNvPr>
            <p:cNvSpPr txBox="1"/>
            <p:nvPr/>
          </p:nvSpPr>
          <p:spPr>
            <a:xfrm>
              <a:off x="1231807" y="1475373"/>
              <a:ext cx="48900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 smtClean="0">
                  <a:solidFill>
                    <a:srgbClr val="DCD6E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음악 관리 프로그램</a:t>
              </a:r>
              <a:endParaRPr lang="ko-KR" altLang="en-US" sz="6000" dirty="0">
                <a:solidFill>
                  <a:srgbClr val="DCD6E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298F2DE-3992-4CD7-983A-D8937D2F1595}"/>
                </a:ext>
              </a:extLst>
            </p:cNvPr>
            <p:cNvSpPr txBox="1"/>
            <p:nvPr/>
          </p:nvSpPr>
          <p:spPr>
            <a:xfrm>
              <a:off x="1095143" y="1421630"/>
              <a:ext cx="489005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음악 관리 프로그램</a:t>
              </a:r>
              <a:endPara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309E94-86FA-4AEC-81A8-348DB6007FAB}"/>
              </a:ext>
            </a:extLst>
          </p:cNvPr>
          <p:cNvSpPr txBox="1"/>
          <p:nvPr/>
        </p:nvSpPr>
        <p:spPr>
          <a:xfrm>
            <a:off x="2048835" y="2549552"/>
            <a:ext cx="3882322" cy="219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 공학과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2015104194</a:t>
            </a:r>
          </a:p>
          <a:p>
            <a:pPr algn="r">
              <a:lnSpc>
                <a:spcPct val="200000"/>
              </a:lnSpc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이규호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9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9436" y="1579562"/>
            <a:ext cx="9246554" cy="904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/>
              <a:t>자가균형 이진검색트리</a:t>
            </a:r>
          </a:p>
          <a:p>
            <a:pPr>
              <a:defRPr lang="ko-KR" altLang="en-US"/>
            </a:pPr>
            <a:r>
              <a:rPr lang="en-US" altLang="ko-KR" sz="2700" b="1"/>
              <a:t>  </a:t>
            </a:r>
            <a:r>
              <a:rPr lang="ko-KR" altLang="en-US" sz="2700" b="1"/>
              <a:t> </a:t>
            </a:r>
            <a:r>
              <a:rPr lang="en-US" altLang="ko-KR" sz="2700" b="1"/>
              <a:t> </a:t>
            </a:r>
            <a:r>
              <a:rPr lang="ko-KR" altLang="en-US" sz="2700" b="1"/>
              <a:t>"</a:t>
            </a:r>
            <a:r>
              <a:rPr lang="en-US" altLang="ko-KR" sz="2700" b="1"/>
              <a:t>RedBlack-Tree"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9614" y="1602738"/>
            <a:ext cx="5037776" cy="41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>
                <a:hlinkClick r:id="rId2"/>
              </a:rPr>
              <a:t>링크</a:t>
            </a:r>
            <a:endParaRPr lang="en-US" altLang="ko-KR" sz="210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6538" y="4794249"/>
            <a:ext cx="6611272" cy="173379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7313" y="2528748"/>
            <a:ext cx="6611272" cy="199100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55759" y="3429000"/>
            <a:ext cx="189325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700" b="1"/>
              <a:t>CASE 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33534" y="5121275"/>
            <a:ext cx="1905956" cy="496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700" b="1"/>
              <a:t>CASE :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90363" y="1355377"/>
            <a:ext cx="6611272" cy="497274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90363" y="499653"/>
            <a:ext cx="6611272" cy="585869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899916" y="1380839"/>
            <a:ext cx="6392167" cy="4096321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 flipV="1">
            <a:off x="3329893" y="1125951"/>
            <a:ext cx="7478015" cy="212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제목 1"/>
          <p:cNvSpPr txBox="1"/>
          <p:nvPr/>
        </p:nvSpPr>
        <p:spPr>
          <a:xfrm>
            <a:off x="-189797" y="441911"/>
            <a:ext cx="370257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Red-Black Tree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5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2877928" y="688169"/>
            <a:ext cx="61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Stack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678270" y="3055769"/>
            <a:ext cx="10465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선입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sz="2500" dirty="0" err="1" smtClean="0">
                <a:solidFill>
                  <a:schemeClr val="tx1">
                    <a:lumMod val="50000"/>
                  </a:schemeClr>
                </a:solidFill>
              </a:rPr>
              <a:t>후출</a:t>
            </a:r>
            <a:r>
              <a:rPr lang="ko-KR" altLang="en-US" sz="2500" dirty="0" err="1" smtClean="0">
                <a:solidFill>
                  <a:schemeClr val="tx1">
                    <a:lumMod val="50000"/>
                  </a:schemeClr>
                </a:solidFill>
              </a:rPr>
              <a:t>형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자료구조</a:t>
            </a:r>
            <a:endParaRPr lang="en-US" altLang="ko-KR" sz="2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endParaRPr lang="en-US" altLang="ko-KR" sz="2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678270" y="3679016"/>
            <a:ext cx="10465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en-US" altLang="ko-KR" sz="2500" dirty="0" smtClean="0">
                <a:solidFill>
                  <a:srgbClr val="FF0000"/>
                </a:solidFill>
              </a:rPr>
              <a:t>Tree</a:t>
            </a:r>
            <a:r>
              <a:rPr lang="ko-KR" altLang="en-US" sz="2500" dirty="0" smtClean="0">
                <a:solidFill>
                  <a:srgbClr val="FF0000"/>
                </a:solidFill>
              </a:rPr>
              <a:t>의 </a:t>
            </a:r>
            <a:r>
              <a:rPr lang="en-US" altLang="ko-KR" sz="2500" dirty="0" smtClean="0">
                <a:solidFill>
                  <a:srgbClr val="FF0000"/>
                </a:solidFill>
              </a:rPr>
              <a:t>Iterator</a:t>
            </a:r>
            <a:r>
              <a:rPr lang="ko-KR" altLang="en-US" sz="2500" dirty="0" smtClean="0">
                <a:solidFill>
                  <a:srgbClr val="FF0000"/>
                </a:solidFill>
              </a:rPr>
              <a:t>에서 부모 </a:t>
            </a:r>
            <a:r>
              <a:rPr lang="ko-KR" altLang="en-US" sz="2500" dirty="0" err="1" smtClean="0">
                <a:solidFill>
                  <a:srgbClr val="FF0000"/>
                </a:solidFill>
              </a:rPr>
              <a:t>노드로</a:t>
            </a:r>
            <a:r>
              <a:rPr lang="ko-KR" altLang="en-US" sz="2500" dirty="0" smtClean="0">
                <a:solidFill>
                  <a:srgbClr val="FF0000"/>
                </a:solidFill>
              </a:rPr>
              <a:t> </a:t>
            </a:r>
            <a:r>
              <a:rPr lang="en-US" altLang="ko-KR" sz="2500" dirty="0" smtClean="0">
                <a:solidFill>
                  <a:srgbClr val="FF0000"/>
                </a:solidFill>
              </a:rPr>
              <a:t>Pop</a:t>
            </a:r>
            <a:r>
              <a:rPr lang="ko-KR" altLang="en-US" sz="2500" dirty="0" smtClean="0">
                <a:solidFill>
                  <a:srgbClr val="FF0000"/>
                </a:solidFill>
              </a:rPr>
              <a:t>을 통해 접근하기 위해 사용</a:t>
            </a:r>
            <a:endParaRPr lang="en-US" altLang="ko-KR" sz="25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terator stac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98" y="688169"/>
            <a:ext cx="8163934" cy="577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93" y="1135818"/>
            <a:ext cx="7503544" cy="38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7EADDF9-D792-485C-A569-CDC25E9CA5DF}"/>
              </a:ext>
            </a:extLst>
          </p:cNvPr>
          <p:cNvSpPr/>
          <p:nvPr/>
        </p:nvSpPr>
        <p:spPr>
          <a:xfrm rot="5400000">
            <a:off x="2667000" y="-2667001"/>
            <a:ext cx="6858001" cy="12192001"/>
          </a:xfrm>
          <a:prstGeom prst="rect">
            <a:avLst/>
          </a:prstGeom>
          <a:gradFill flip="none" rotWithShape="1">
            <a:gsLst>
              <a:gs pos="100000">
                <a:srgbClr val="ABC8D8"/>
              </a:gs>
              <a:gs pos="0">
                <a:srgbClr val="DCD6E4"/>
              </a:gs>
            </a:gsLst>
            <a:lin ang="81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925184" y="284672"/>
            <a:ext cx="3200068" cy="923027"/>
            <a:chOff x="3925184" y="284672"/>
            <a:chExt cx="3200068" cy="923027"/>
          </a:xfrm>
        </p:grpSpPr>
        <p:sp>
          <p:nvSpPr>
            <p:cNvPr id="2" name="직사각형 1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657082"/>
                  </a:solidFill>
                </a:rPr>
                <a:t>Application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75436" y="1641454"/>
            <a:ext cx="3200068" cy="923027"/>
            <a:chOff x="3925184" y="284672"/>
            <a:chExt cx="3200068" cy="923027"/>
          </a:xfrm>
        </p:grpSpPr>
        <p:sp>
          <p:nvSpPr>
            <p:cNvPr id="21" name="직사각형 20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RecentlyAddMusic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48805" y="1659553"/>
            <a:ext cx="2550862" cy="923027"/>
            <a:chOff x="3925184" y="284672"/>
            <a:chExt cx="3200068" cy="923027"/>
          </a:xfrm>
        </p:grpSpPr>
        <p:sp>
          <p:nvSpPr>
            <p:cNvPr id="25" name="직사각형 24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MusicList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007993" y="1649701"/>
            <a:ext cx="2289013" cy="923027"/>
            <a:chOff x="3925184" y="284672"/>
            <a:chExt cx="3200068" cy="923027"/>
          </a:xfrm>
        </p:grpSpPr>
        <p:sp>
          <p:nvSpPr>
            <p:cNvPr id="28" name="직사각형 27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GenreList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74899" y="1643618"/>
            <a:ext cx="2176727" cy="923027"/>
            <a:chOff x="9193325" y="284669"/>
            <a:chExt cx="3200068" cy="923027"/>
          </a:xfrm>
        </p:grpSpPr>
        <p:sp>
          <p:nvSpPr>
            <p:cNvPr id="31" name="직사각형 30"/>
            <p:cNvSpPr/>
            <p:nvPr/>
          </p:nvSpPr>
          <p:spPr>
            <a:xfrm>
              <a:off x="9719371" y="284669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9193325" y="546127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ArtistList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56802" y="3020827"/>
            <a:ext cx="2457047" cy="923027"/>
            <a:chOff x="3925184" y="284672"/>
            <a:chExt cx="3200068" cy="923027"/>
          </a:xfrm>
        </p:grpSpPr>
        <p:sp>
          <p:nvSpPr>
            <p:cNvPr id="34" name="직사각형 33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MusicType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168475" y="3023843"/>
            <a:ext cx="3200068" cy="923027"/>
            <a:chOff x="3925184" y="284672"/>
            <a:chExt cx="3200068" cy="923027"/>
          </a:xfrm>
        </p:grpSpPr>
        <p:sp>
          <p:nvSpPr>
            <p:cNvPr id="37" name="직사각형 36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SimpleMusicType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961334" y="3043682"/>
            <a:ext cx="2502530" cy="923027"/>
            <a:chOff x="3925184" y="284672"/>
            <a:chExt cx="3200068" cy="923027"/>
          </a:xfrm>
        </p:grpSpPr>
        <p:sp>
          <p:nvSpPr>
            <p:cNvPr id="40" name="직사각형 39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GenreType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745745" y="1623903"/>
            <a:ext cx="1919934" cy="923027"/>
            <a:chOff x="3925184" y="284672"/>
            <a:chExt cx="3200068" cy="923027"/>
          </a:xfrm>
        </p:grpSpPr>
        <p:sp>
          <p:nvSpPr>
            <p:cNvPr id="43" name="직사각형 42"/>
            <p:cNvSpPr/>
            <p:nvPr/>
          </p:nvSpPr>
          <p:spPr>
            <a:xfrm>
              <a:off x="4451230" y="284672"/>
              <a:ext cx="2147978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AlbumList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590736" y="3006014"/>
            <a:ext cx="2516234" cy="923027"/>
            <a:chOff x="3925184" y="284672"/>
            <a:chExt cx="3200068" cy="923027"/>
          </a:xfrm>
        </p:grpSpPr>
        <p:sp>
          <p:nvSpPr>
            <p:cNvPr id="46" name="직사각형 45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AlbumType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842498" y="4394397"/>
            <a:ext cx="2804781" cy="923027"/>
            <a:chOff x="3925184" y="284672"/>
            <a:chExt cx="3200068" cy="923027"/>
          </a:xfrm>
        </p:grpSpPr>
        <p:sp>
          <p:nvSpPr>
            <p:cNvPr id="49" name="직사각형 48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SimpleMusicType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483541" y="4388125"/>
            <a:ext cx="2623429" cy="923027"/>
            <a:chOff x="3925184" y="284672"/>
            <a:chExt cx="3200068" cy="923027"/>
          </a:xfrm>
        </p:grpSpPr>
        <p:sp>
          <p:nvSpPr>
            <p:cNvPr id="52" name="직사각형 51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SimpleMusicType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1431985" y="1304131"/>
            <a:ext cx="9361374" cy="99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2" idx="2"/>
          </p:cNvCxnSpPr>
          <p:nvPr/>
        </p:nvCxnSpPr>
        <p:spPr>
          <a:xfrm flipH="1">
            <a:off x="5525218" y="1207699"/>
            <a:ext cx="1" cy="94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431985" y="1302589"/>
            <a:ext cx="8626" cy="33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766844" y="1291203"/>
            <a:ext cx="8626" cy="33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185565" y="1309128"/>
            <a:ext cx="8626" cy="33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749714" y="1306222"/>
            <a:ext cx="8626" cy="33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431985" y="2557941"/>
            <a:ext cx="0" cy="4441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25394" y="2564481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177271" y="2584532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819238" y="2557941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563262" y="2584532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212599" y="3966709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0848853" y="3941028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933254" y="2626393"/>
            <a:ext cx="2528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Red-Black Tree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3488393" y="2610758"/>
            <a:ext cx="178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Circular Queue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6073952" y="2637920"/>
            <a:ext cx="126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Sorted Array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10669694" y="2604104"/>
            <a:ext cx="1701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Red-Black Tree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6083855" y="4031939"/>
            <a:ext cx="1559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Red-Black Tree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8418688" y="2626393"/>
            <a:ext cx="17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Red-Black Tree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10061355" y="3986473"/>
            <a:ext cx="1867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Doubly Linked List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8607677" y="1349332"/>
            <a:ext cx="8626" cy="332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7276034" y="3023843"/>
            <a:ext cx="2502530" cy="923027"/>
            <a:chOff x="3925184" y="284672"/>
            <a:chExt cx="3200068" cy="923027"/>
          </a:xfrm>
        </p:grpSpPr>
        <p:sp>
          <p:nvSpPr>
            <p:cNvPr id="78" name="직사각형 77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ArtistType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7200785" y="4419764"/>
            <a:ext cx="2762899" cy="923027"/>
            <a:chOff x="3925184" y="284672"/>
            <a:chExt cx="3200068" cy="923027"/>
          </a:xfrm>
        </p:grpSpPr>
        <p:sp>
          <p:nvSpPr>
            <p:cNvPr id="81" name="직사각형 80"/>
            <p:cNvSpPr/>
            <p:nvPr/>
          </p:nvSpPr>
          <p:spPr>
            <a:xfrm>
              <a:off x="4451230" y="284672"/>
              <a:ext cx="2147977" cy="9230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97ED4E11-C90A-4583-90A3-3B08213D827D}"/>
                </a:ext>
              </a:extLst>
            </p:cNvPr>
            <p:cNvSpPr txBox="1"/>
            <p:nvPr/>
          </p:nvSpPr>
          <p:spPr>
            <a:xfrm>
              <a:off x="3925184" y="546130"/>
              <a:ext cx="32000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 err="1" smtClean="0">
                  <a:solidFill>
                    <a:srgbClr val="657082"/>
                  </a:solidFill>
                </a:rPr>
                <a:t>SimpleMusicType</a:t>
              </a:r>
              <a:endParaRPr lang="ko-KR" altLang="en-US" dirty="0">
                <a:solidFill>
                  <a:srgbClr val="657082"/>
                </a:solidFill>
              </a:endParaRPr>
            </a:p>
          </p:txBody>
        </p:sp>
      </p:grpSp>
      <p:cxnSp>
        <p:nvCxnSpPr>
          <p:cNvPr id="83" name="직선 연결선 82"/>
          <p:cNvCxnSpPr/>
          <p:nvPr/>
        </p:nvCxnSpPr>
        <p:spPr>
          <a:xfrm>
            <a:off x="8599217" y="3988741"/>
            <a:ext cx="0" cy="444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97ED4E11-C90A-4583-90A3-3B08213D827D}"/>
              </a:ext>
            </a:extLst>
          </p:cNvPr>
          <p:cNvSpPr txBox="1"/>
          <p:nvPr/>
        </p:nvSpPr>
        <p:spPr>
          <a:xfrm>
            <a:off x="8502322" y="4005256"/>
            <a:ext cx="1496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Red-Black Tree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86" y="822280"/>
            <a:ext cx="8104959" cy="50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C1ADAD1-D067-46B6-8CDA-EC264E051F2A}"/>
              </a:ext>
            </a:extLst>
          </p:cNvPr>
          <p:cNvSpPr/>
          <p:nvPr/>
        </p:nvSpPr>
        <p:spPr>
          <a:xfrm rot="18864614">
            <a:off x="4704660" y="2079053"/>
            <a:ext cx="2782678" cy="2697424"/>
          </a:xfrm>
          <a:prstGeom prst="rect">
            <a:avLst/>
          </a:prstGeom>
          <a:noFill/>
          <a:ln w="98425">
            <a:solidFill>
              <a:srgbClr val="EC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7EADDF9-D792-485C-A569-CDC25E9CA5DF}"/>
              </a:ext>
            </a:extLst>
          </p:cNvPr>
          <p:cNvSpPr/>
          <p:nvPr/>
        </p:nvSpPr>
        <p:spPr>
          <a:xfrm rot="5400000">
            <a:off x="4552372" y="1884139"/>
            <a:ext cx="3087256" cy="3087256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5189808" y="2931037"/>
            <a:ext cx="181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기능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F22A3C-05D3-4ADD-B045-DFC2C0906909}"/>
              </a:ext>
            </a:extLst>
          </p:cNvPr>
          <p:cNvSpPr txBox="1"/>
          <p:nvPr/>
        </p:nvSpPr>
        <p:spPr>
          <a:xfrm>
            <a:off x="5486399" y="2209071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ECE6E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3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7EADDF9-D792-485C-A569-CDC25E9CA5DF}"/>
              </a:ext>
            </a:extLst>
          </p:cNvPr>
          <p:cNvSpPr/>
          <p:nvPr/>
        </p:nvSpPr>
        <p:spPr>
          <a:xfrm rot="8050203">
            <a:off x="-2686456" y="-829783"/>
            <a:ext cx="4019154" cy="4019154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05949B-7474-43E7-920B-930F1D27A878}"/>
              </a:ext>
            </a:extLst>
          </p:cNvPr>
          <p:cNvSpPr txBox="1"/>
          <p:nvPr/>
        </p:nvSpPr>
        <p:spPr>
          <a:xfrm>
            <a:off x="10172" y="148742"/>
            <a:ext cx="69600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bandicam 2018-12-03 19-03-10-2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867" y="761526"/>
            <a:ext cx="10509580" cy="50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7EADDF9-D792-485C-A569-CDC25E9CA5DF}"/>
              </a:ext>
            </a:extLst>
          </p:cNvPr>
          <p:cNvSpPr/>
          <p:nvPr/>
        </p:nvSpPr>
        <p:spPr>
          <a:xfrm rot="8050203">
            <a:off x="-2686456" y="-829783"/>
            <a:ext cx="4019154" cy="4019154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05949B-7474-43E7-920B-930F1D27A878}"/>
              </a:ext>
            </a:extLst>
          </p:cNvPr>
          <p:cNvSpPr txBox="1"/>
          <p:nvPr/>
        </p:nvSpPr>
        <p:spPr>
          <a:xfrm>
            <a:off x="10172" y="148742"/>
            <a:ext cx="69600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84" y="304610"/>
            <a:ext cx="6544159" cy="5482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8" y="1305182"/>
            <a:ext cx="5781333" cy="50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7EADDF9-D792-485C-A569-CDC25E9CA5DF}"/>
              </a:ext>
            </a:extLst>
          </p:cNvPr>
          <p:cNvSpPr/>
          <p:nvPr/>
        </p:nvSpPr>
        <p:spPr>
          <a:xfrm rot="8050203">
            <a:off x="-2686456" y="-829783"/>
            <a:ext cx="4019154" cy="4019154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605949B-7474-43E7-920B-930F1D27A878}"/>
              </a:ext>
            </a:extLst>
          </p:cNvPr>
          <p:cNvSpPr txBox="1"/>
          <p:nvPr/>
        </p:nvSpPr>
        <p:spPr>
          <a:xfrm>
            <a:off x="10172" y="148742"/>
            <a:ext cx="69600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304925"/>
            <a:ext cx="5981700" cy="4248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304925"/>
            <a:ext cx="59817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C1ADAD1-D067-46B6-8CDA-EC264E051F2A}"/>
              </a:ext>
            </a:extLst>
          </p:cNvPr>
          <p:cNvSpPr/>
          <p:nvPr/>
        </p:nvSpPr>
        <p:spPr>
          <a:xfrm rot="18864614">
            <a:off x="4704660" y="2079053"/>
            <a:ext cx="2782678" cy="2697424"/>
          </a:xfrm>
          <a:prstGeom prst="rect">
            <a:avLst/>
          </a:prstGeom>
          <a:noFill/>
          <a:ln w="98425">
            <a:solidFill>
              <a:srgbClr val="EC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7EADDF9-D792-485C-A569-CDC25E9CA5DF}"/>
              </a:ext>
            </a:extLst>
          </p:cNvPr>
          <p:cNvSpPr/>
          <p:nvPr/>
        </p:nvSpPr>
        <p:spPr>
          <a:xfrm rot="5400000">
            <a:off x="4552372" y="1884139"/>
            <a:ext cx="3087256" cy="3087256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5189808" y="2931037"/>
            <a:ext cx="181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ko-KR" altLang="en-US" dirty="0" smtClean="0"/>
              <a:t>시연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F22A3C-05D3-4ADD-B045-DFC2C0906909}"/>
              </a:ext>
            </a:extLst>
          </p:cNvPr>
          <p:cNvSpPr txBox="1"/>
          <p:nvPr/>
        </p:nvSpPr>
        <p:spPr>
          <a:xfrm>
            <a:off x="5486399" y="2209071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rgbClr val="ECE6E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smtClean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9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22D6075-44C8-48C3-87C0-77B1D2226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4" t="5094" r="5094" b="5094"/>
          <a:stretch>
            <a:fillRect/>
          </a:stretch>
        </p:blipFill>
        <p:spPr>
          <a:xfrm>
            <a:off x="4245941" y="1578941"/>
            <a:ext cx="3700117" cy="3700117"/>
          </a:xfrm>
          <a:custGeom>
            <a:avLst/>
            <a:gdLst>
              <a:gd name="connsiteX0" fmla="*/ 1625600 w 3251200"/>
              <a:gd name="connsiteY0" fmla="*/ 0 h 3251200"/>
              <a:gd name="connsiteX1" fmla="*/ 3251200 w 3251200"/>
              <a:gd name="connsiteY1" fmla="*/ 1625600 h 3251200"/>
              <a:gd name="connsiteX2" fmla="*/ 1625600 w 3251200"/>
              <a:gd name="connsiteY2" fmla="*/ 3251200 h 3251200"/>
              <a:gd name="connsiteX3" fmla="*/ 0 w 3251200"/>
              <a:gd name="connsiteY3" fmla="*/ 1625600 h 3251200"/>
              <a:gd name="connsiteX4" fmla="*/ 1625600 w 3251200"/>
              <a:gd name="connsiteY4" fmla="*/ 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1625600" y="0"/>
                </a:move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ubicBezTo>
                  <a:pt x="0" y="727806"/>
                  <a:pt x="727806" y="0"/>
                  <a:pt x="1625600" y="0"/>
                </a:cubicBezTo>
                <a:close/>
              </a:path>
            </a:pathLst>
          </a:custGeom>
          <a:effectLst>
            <a:glow rad="1905000">
              <a:schemeClr val="bg1">
                <a:alpha val="1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ABC288-824F-4174-B9FF-8FE5162C3227}"/>
              </a:ext>
            </a:extLst>
          </p:cNvPr>
          <p:cNvSpPr txBox="1"/>
          <p:nvPr/>
        </p:nvSpPr>
        <p:spPr>
          <a:xfrm>
            <a:off x="4487429" y="3104598"/>
            <a:ext cx="291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="" xmlns:a16="http://schemas.microsoft.com/office/drawing/2014/main" id="{BBFFB6DB-58EB-4F64-80D3-B04F1554C8F9}"/>
              </a:ext>
            </a:extLst>
          </p:cNvPr>
          <p:cNvSpPr/>
          <p:nvPr/>
        </p:nvSpPr>
        <p:spPr>
          <a:xfrm>
            <a:off x="4487429" y="1750017"/>
            <a:ext cx="3217134" cy="3212500"/>
          </a:xfrm>
          <a:custGeom>
            <a:avLst/>
            <a:gdLst>
              <a:gd name="connsiteX0" fmla="*/ 1 w 3217134"/>
              <a:gd name="connsiteY0" fmla="*/ 1 h 3212500"/>
              <a:gd name="connsiteX1" fmla="*/ 849108 w 3217134"/>
              <a:gd name="connsiteY1" fmla="*/ 1 h 3212500"/>
              <a:gd name="connsiteX2" fmla="*/ 809878 w 3217134"/>
              <a:gd name="connsiteY2" fmla="*/ 17160 h 3212500"/>
              <a:gd name="connsiteX3" fmla="*/ 691576 w 3217134"/>
              <a:gd name="connsiteY3" fmla="*/ 79571 h 3212500"/>
              <a:gd name="connsiteX4" fmla="*/ 634008 w 3217134"/>
              <a:gd name="connsiteY4" fmla="*/ 115505 h 3212500"/>
              <a:gd name="connsiteX5" fmla="*/ 115674 w 3217134"/>
              <a:gd name="connsiteY5" fmla="*/ 115505 h 3212500"/>
              <a:gd name="connsiteX6" fmla="*/ 115674 w 3217134"/>
              <a:gd name="connsiteY6" fmla="*/ 601281 h 3212500"/>
              <a:gd name="connsiteX7" fmla="*/ 80942 w 3217134"/>
              <a:gd name="connsiteY7" fmla="*/ 647727 h 3212500"/>
              <a:gd name="connsiteX8" fmla="*/ 10392 w 3217134"/>
              <a:gd name="connsiteY8" fmla="*/ 760754 h 3212500"/>
              <a:gd name="connsiteX9" fmla="*/ 1 w 3217134"/>
              <a:gd name="connsiteY9" fmla="*/ 780450 h 3212500"/>
              <a:gd name="connsiteX10" fmla="*/ 2362759 w 3217134"/>
              <a:gd name="connsiteY10" fmla="*/ 0 h 3212500"/>
              <a:gd name="connsiteX11" fmla="*/ 3217134 w 3217134"/>
              <a:gd name="connsiteY11" fmla="*/ 0 h 3212500"/>
              <a:gd name="connsiteX12" fmla="*/ 3217134 w 3217134"/>
              <a:gd name="connsiteY12" fmla="*/ 3212500 h 3212500"/>
              <a:gd name="connsiteX13" fmla="*/ 0 w 3217134"/>
              <a:gd name="connsiteY13" fmla="*/ 3212500 h 3212500"/>
              <a:gd name="connsiteX14" fmla="*/ 0 w 3217134"/>
              <a:gd name="connsiteY14" fmla="*/ 2575045 h 3212500"/>
              <a:gd name="connsiteX15" fmla="*/ 10391 w 3217134"/>
              <a:gd name="connsiteY15" fmla="*/ 2594741 h 3212500"/>
              <a:gd name="connsiteX16" fmla="*/ 80941 w 3217134"/>
              <a:gd name="connsiteY16" fmla="*/ 2707768 h 3212500"/>
              <a:gd name="connsiteX17" fmla="*/ 115673 w 3217134"/>
              <a:gd name="connsiteY17" fmla="*/ 2754214 h 3212500"/>
              <a:gd name="connsiteX18" fmla="*/ 115673 w 3217134"/>
              <a:gd name="connsiteY18" fmla="*/ 3096996 h 3212500"/>
              <a:gd name="connsiteX19" fmla="*/ 3101466 w 3217134"/>
              <a:gd name="connsiteY19" fmla="*/ 3096996 h 3212500"/>
              <a:gd name="connsiteX20" fmla="*/ 3101466 w 3217134"/>
              <a:gd name="connsiteY20" fmla="*/ 115504 h 3212500"/>
              <a:gd name="connsiteX21" fmla="*/ 2581609 w 3217134"/>
              <a:gd name="connsiteY21" fmla="*/ 115504 h 3212500"/>
              <a:gd name="connsiteX22" fmla="*/ 2486696 w 3217134"/>
              <a:gd name="connsiteY22" fmla="*/ 57843 h 32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17134" h="3212500">
                <a:moveTo>
                  <a:pt x="1" y="1"/>
                </a:moveTo>
                <a:lnTo>
                  <a:pt x="849108" y="1"/>
                </a:lnTo>
                <a:lnTo>
                  <a:pt x="809878" y="17160"/>
                </a:lnTo>
                <a:cubicBezTo>
                  <a:pt x="769608" y="36564"/>
                  <a:pt x="730153" y="57389"/>
                  <a:pt x="691576" y="79571"/>
                </a:cubicBezTo>
                <a:lnTo>
                  <a:pt x="634008" y="115505"/>
                </a:lnTo>
                <a:lnTo>
                  <a:pt x="115674" y="115505"/>
                </a:lnTo>
                <a:lnTo>
                  <a:pt x="115674" y="601281"/>
                </a:lnTo>
                <a:lnTo>
                  <a:pt x="80942" y="647727"/>
                </a:lnTo>
                <a:cubicBezTo>
                  <a:pt x="56112" y="684480"/>
                  <a:pt x="32574" y="722178"/>
                  <a:pt x="10392" y="760754"/>
                </a:cubicBezTo>
                <a:lnTo>
                  <a:pt x="1" y="780450"/>
                </a:lnTo>
                <a:close/>
                <a:moveTo>
                  <a:pt x="2362759" y="0"/>
                </a:moveTo>
                <a:lnTo>
                  <a:pt x="3217134" y="0"/>
                </a:lnTo>
                <a:lnTo>
                  <a:pt x="3217134" y="3212500"/>
                </a:lnTo>
                <a:lnTo>
                  <a:pt x="0" y="3212500"/>
                </a:lnTo>
                <a:lnTo>
                  <a:pt x="0" y="2575045"/>
                </a:lnTo>
                <a:lnTo>
                  <a:pt x="10391" y="2594741"/>
                </a:lnTo>
                <a:cubicBezTo>
                  <a:pt x="32573" y="2633318"/>
                  <a:pt x="56111" y="2671015"/>
                  <a:pt x="80941" y="2707768"/>
                </a:cubicBezTo>
                <a:lnTo>
                  <a:pt x="115673" y="2754214"/>
                </a:lnTo>
                <a:lnTo>
                  <a:pt x="115673" y="3096996"/>
                </a:lnTo>
                <a:lnTo>
                  <a:pt x="3101466" y="3096996"/>
                </a:lnTo>
                <a:lnTo>
                  <a:pt x="3101466" y="115504"/>
                </a:lnTo>
                <a:lnTo>
                  <a:pt x="2581609" y="115504"/>
                </a:lnTo>
                <a:lnTo>
                  <a:pt x="2486696" y="57843"/>
                </a:lnTo>
                <a:close/>
              </a:path>
            </a:pathLst>
          </a:custGeom>
          <a:gradFill>
            <a:gsLst>
              <a:gs pos="22000">
                <a:srgbClr val="F5CDCF"/>
              </a:gs>
              <a:gs pos="100000">
                <a:srgbClr val="E2DD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D8F1AE3F-D588-434D-940F-D0DCC5510F02}"/>
              </a:ext>
            </a:extLst>
          </p:cNvPr>
          <p:cNvGrpSpPr/>
          <p:nvPr/>
        </p:nvGrpSpPr>
        <p:grpSpPr>
          <a:xfrm>
            <a:off x="5268156" y="-1464214"/>
            <a:ext cx="3287713" cy="1231900"/>
            <a:chOff x="5105400" y="1447800"/>
            <a:chExt cx="3287713" cy="1231900"/>
          </a:xfrm>
        </p:grpSpPr>
        <p:sp>
          <p:nvSpPr>
            <p:cNvPr id="8" name="Rectangle 11">
              <a:extLst>
                <a:ext uri="{FF2B5EF4-FFF2-40B4-BE49-F238E27FC236}">
                  <a16:creationId xmlns="" xmlns:a16="http://schemas.microsoft.com/office/drawing/2014/main" id="{906B750C-D81F-4370-86B7-301A6A2A4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1447800"/>
              <a:ext cx="544513" cy="544513"/>
            </a:xfrm>
            <a:prstGeom prst="rect">
              <a:avLst/>
            </a:prstGeom>
            <a:solidFill>
              <a:srgbClr val="D6CF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C0D0E274-5FE9-4062-AD34-66AABC978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1447800"/>
              <a:ext cx="544513" cy="544513"/>
            </a:xfrm>
            <a:prstGeom prst="rect">
              <a:avLst/>
            </a:prstGeom>
            <a:solidFill>
              <a:srgbClr val="F5CD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="" xmlns:a16="http://schemas.microsoft.com/office/drawing/2014/main" id="{F30F6427-E358-4897-87FD-B7FC36D07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1447800"/>
              <a:ext cx="544513" cy="544513"/>
            </a:xfrm>
            <a:prstGeom prst="rect">
              <a:avLst/>
            </a:prstGeom>
            <a:solidFill>
              <a:srgbClr val="733EA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="" xmlns:a16="http://schemas.microsoft.com/office/drawing/2014/main" id="{EC798B52-DB44-41FE-B168-383CA0171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1452563"/>
              <a:ext cx="544512" cy="544512"/>
            </a:xfrm>
            <a:prstGeom prst="rect">
              <a:avLst/>
            </a:prstGeom>
            <a:solidFill>
              <a:srgbClr val="D59A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="" xmlns:a16="http://schemas.microsoft.com/office/drawing/2014/main" id="{EB7E1DAB-B42A-4343-B7BE-9E70B2C16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1447800"/>
              <a:ext cx="544513" cy="544513"/>
            </a:xfrm>
            <a:prstGeom prst="rect">
              <a:avLst/>
            </a:prstGeom>
            <a:solidFill>
              <a:srgbClr val="E2DDF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3" name="Rectangle 16">
              <a:extLst>
                <a:ext uri="{FF2B5EF4-FFF2-40B4-BE49-F238E27FC236}">
                  <a16:creationId xmlns="" xmlns:a16="http://schemas.microsoft.com/office/drawing/2014/main" id="{2E9A90C3-3FF2-4F06-9B2A-6607C2156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133600"/>
              <a:ext cx="544513" cy="546100"/>
            </a:xfrm>
            <a:prstGeom prst="rect">
              <a:avLst/>
            </a:prstGeom>
            <a:solidFill>
              <a:srgbClr val="FDD6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EBEBE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4" name="Rectangle 41">
              <a:extLst>
                <a:ext uri="{FF2B5EF4-FFF2-40B4-BE49-F238E27FC236}">
                  <a16:creationId xmlns="" xmlns:a16="http://schemas.microsoft.com/office/drawing/2014/main" id="{BC18EEC7-4E90-4902-9FDA-DD89D7BEA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2133600"/>
              <a:ext cx="544513" cy="544513"/>
            </a:xfrm>
            <a:prstGeom prst="rect">
              <a:avLst/>
            </a:prstGeom>
            <a:solidFill>
              <a:srgbClr val="8D7C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5" name="Rectangle 42">
              <a:extLst>
                <a:ext uri="{FF2B5EF4-FFF2-40B4-BE49-F238E27FC236}">
                  <a16:creationId xmlns="" xmlns:a16="http://schemas.microsoft.com/office/drawing/2014/main" id="{973DDD90-B53B-44A8-932D-0BB5370A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133600"/>
              <a:ext cx="544513" cy="546100"/>
            </a:xfrm>
            <a:prstGeom prst="rect">
              <a:avLst/>
            </a:prstGeom>
            <a:solidFill>
              <a:srgbClr val="FAD0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EBEBE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6" name="Rectangle 43">
              <a:extLst>
                <a:ext uri="{FF2B5EF4-FFF2-40B4-BE49-F238E27FC236}">
                  <a16:creationId xmlns="" xmlns:a16="http://schemas.microsoft.com/office/drawing/2014/main" id="{9FCC6AD4-BA3E-4802-8582-CC8F25FAA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2133600"/>
              <a:ext cx="544513" cy="546100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DDDDD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17" name="Rectangle 48">
              <a:extLst>
                <a:ext uri="{FF2B5EF4-FFF2-40B4-BE49-F238E27FC236}">
                  <a16:creationId xmlns="" xmlns:a16="http://schemas.microsoft.com/office/drawing/2014/main" id="{B1326567-9AC2-4AE2-BD8A-224433220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2133600"/>
              <a:ext cx="544513" cy="5445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DDDDDD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1427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C1ADAD1-D067-46B6-8CDA-EC264E051F2A}"/>
              </a:ext>
            </a:extLst>
          </p:cNvPr>
          <p:cNvSpPr/>
          <p:nvPr/>
        </p:nvSpPr>
        <p:spPr>
          <a:xfrm rot="46972">
            <a:off x="8986760" y="4066747"/>
            <a:ext cx="2089948" cy="2025917"/>
          </a:xfrm>
          <a:prstGeom prst="rect">
            <a:avLst/>
          </a:prstGeom>
          <a:noFill/>
          <a:ln w="98425">
            <a:solidFill>
              <a:srgbClr val="ECE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7B39F55-780B-48DB-9847-5C2249B11353}"/>
              </a:ext>
            </a:extLst>
          </p:cNvPr>
          <p:cNvSpPr/>
          <p:nvPr/>
        </p:nvSpPr>
        <p:spPr>
          <a:xfrm rot="46972">
            <a:off x="10512358" y="2696657"/>
            <a:ext cx="2089948" cy="2025917"/>
          </a:xfrm>
          <a:prstGeom prst="rect">
            <a:avLst/>
          </a:prstGeom>
          <a:noFill/>
          <a:ln w="98425">
            <a:solidFill>
              <a:srgbClr val="F4F6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846C707-261A-4525-873D-5EA3AC0AF027}"/>
              </a:ext>
            </a:extLst>
          </p:cNvPr>
          <p:cNvSpPr/>
          <p:nvPr/>
        </p:nvSpPr>
        <p:spPr>
          <a:xfrm rot="46972">
            <a:off x="7494997" y="5406443"/>
            <a:ext cx="2089948" cy="2025917"/>
          </a:xfrm>
          <a:prstGeom prst="rect">
            <a:avLst/>
          </a:prstGeom>
          <a:noFill/>
          <a:ln w="98425">
            <a:solidFill>
              <a:srgbClr val="DCD6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7EADDF9-D792-485C-A569-CDC25E9CA5DF}"/>
              </a:ext>
            </a:extLst>
          </p:cNvPr>
          <p:cNvSpPr/>
          <p:nvPr/>
        </p:nvSpPr>
        <p:spPr>
          <a:xfrm rot="2686012">
            <a:off x="-357716" y="1166284"/>
            <a:ext cx="4525431" cy="4525431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05949B-7474-43E7-920B-930F1D27A878}"/>
              </a:ext>
            </a:extLst>
          </p:cNvPr>
          <p:cNvSpPr txBox="1"/>
          <p:nvPr/>
        </p:nvSpPr>
        <p:spPr>
          <a:xfrm>
            <a:off x="829639" y="2596770"/>
            <a:ext cx="3167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CONTEXT</a:t>
            </a:r>
            <a:endParaRPr lang="ko-KR" altLang="en-US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8309E94-86FA-4AEC-81A8-348DB6007FAB}"/>
              </a:ext>
            </a:extLst>
          </p:cNvPr>
          <p:cNvSpPr txBox="1"/>
          <p:nvPr/>
        </p:nvSpPr>
        <p:spPr>
          <a:xfrm>
            <a:off x="5710858" y="2396715"/>
            <a:ext cx="47877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5949B-7474-43E7-920B-930F1D27A878}"/>
              </a:ext>
            </a:extLst>
          </p:cNvPr>
          <p:cNvSpPr txBox="1"/>
          <p:nvPr/>
        </p:nvSpPr>
        <p:spPr>
          <a:xfrm>
            <a:off x="-199721" y="3386449"/>
            <a:ext cx="316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1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4C1ADAD1-D067-46B6-8CDA-EC264E051F2A}"/>
              </a:ext>
            </a:extLst>
          </p:cNvPr>
          <p:cNvSpPr/>
          <p:nvPr/>
        </p:nvSpPr>
        <p:spPr>
          <a:xfrm rot="18864614">
            <a:off x="4704660" y="2079053"/>
            <a:ext cx="2782678" cy="2697424"/>
          </a:xfrm>
          <a:prstGeom prst="rect">
            <a:avLst/>
          </a:prstGeom>
          <a:noFill/>
          <a:ln w="98425">
            <a:solidFill>
              <a:srgbClr val="DCD6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7EADDF9-D792-485C-A569-CDC25E9CA5DF}"/>
              </a:ext>
            </a:extLst>
          </p:cNvPr>
          <p:cNvSpPr/>
          <p:nvPr/>
        </p:nvSpPr>
        <p:spPr>
          <a:xfrm rot="5400000">
            <a:off x="4552372" y="1884139"/>
            <a:ext cx="3087256" cy="3087256"/>
          </a:xfrm>
          <a:prstGeom prst="rect">
            <a:avLst/>
          </a:prstGeom>
          <a:gradFill flip="none" rotWithShape="1">
            <a:gsLst>
              <a:gs pos="0">
                <a:srgbClr val="657082"/>
              </a:gs>
              <a:gs pos="100000">
                <a:srgbClr val="ABC8D8"/>
              </a:gs>
            </a:gsLst>
            <a:lin ang="18900000" scaled="1"/>
            <a:tileRect/>
          </a:gradFill>
          <a:ln>
            <a:noFill/>
          </a:ln>
          <a:effectLst>
            <a:outerShdw blurRad="177800" dist="38100" algn="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4670611" y="2855402"/>
            <a:ext cx="285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F22A3C-05D3-4ADD-B045-DFC2C0906909}"/>
              </a:ext>
            </a:extLst>
          </p:cNvPr>
          <p:cNvSpPr txBox="1"/>
          <p:nvPr/>
        </p:nvSpPr>
        <p:spPr>
          <a:xfrm>
            <a:off x="5486399" y="2209071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>
                <a:solidFill>
                  <a:srgbClr val="ECE6E8"/>
                </a:solidFill>
              </a:rPr>
              <a:t>01</a:t>
            </a:r>
            <a:endParaRPr lang="ko-KR" altLang="en-US" dirty="0">
              <a:solidFill>
                <a:srgbClr val="ECE6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2877928" y="688169"/>
            <a:ext cx="61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Sorted Array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713275" y="2485212"/>
            <a:ext cx="1046598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동적 할당된 배열</a:t>
            </a:r>
            <a:endParaRPr lang="en-US" altLang="ko-KR" sz="2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추가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삭제를 많이 하지 않고 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data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크기가  한정적인 구조에 사용</a:t>
            </a:r>
            <a:endParaRPr lang="en-US" altLang="ko-KR" sz="2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(ex : </a:t>
            </a:r>
            <a:r>
              <a:rPr lang="en-US" altLang="ko-KR" sz="2500" dirty="0" err="1" smtClean="0">
                <a:solidFill>
                  <a:schemeClr val="tx1">
                    <a:lumMod val="50000"/>
                  </a:schemeClr>
                </a:solidFill>
              </a:rPr>
              <a:t>GenreList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내 </a:t>
            </a:r>
            <a:r>
              <a:rPr lang="en-US" altLang="ko-KR" sz="2500" dirty="0" err="1" smtClean="0">
                <a:solidFill>
                  <a:schemeClr val="tx1">
                    <a:lumMod val="50000"/>
                  </a:schemeClr>
                </a:solidFill>
              </a:rPr>
              <a:t>GenreType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algn="just"/>
            <a:endParaRPr lang="en-US" altLang="ko-KR" sz="2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endParaRPr lang="en-US" altLang="ko-KR" sz="2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678270" y="4882419"/>
            <a:ext cx="10465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ko-KR" altLang="en-US" sz="2500" dirty="0" smtClean="0">
                <a:solidFill>
                  <a:srgbClr val="FF0000"/>
                </a:solidFill>
              </a:rPr>
              <a:t>항목 접근 속도가 빠르고 일정하다는 장점</a:t>
            </a:r>
            <a:endParaRPr lang="en-US" altLang="ko-KR" sz="25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45" y="3404239"/>
            <a:ext cx="4031726" cy="31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2877928" y="688169"/>
            <a:ext cx="61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Circular Queue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678270" y="3055769"/>
            <a:ext cx="10465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선입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sz="2500" dirty="0" err="1" smtClean="0">
                <a:solidFill>
                  <a:schemeClr val="tx1">
                    <a:lumMod val="50000"/>
                  </a:schemeClr>
                </a:solidFill>
              </a:rPr>
              <a:t>선출형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 자료구조</a:t>
            </a:r>
            <a:endParaRPr lang="en-US" altLang="ko-KR" sz="2500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endParaRPr lang="en-US" altLang="ko-KR" sz="2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678270" y="3679016"/>
            <a:ext cx="10465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en-US" altLang="ko-KR" sz="2500" dirty="0" smtClean="0">
                <a:solidFill>
                  <a:srgbClr val="FF0000"/>
                </a:solidFill>
              </a:rPr>
              <a:t>Linear</a:t>
            </a:r>
            <a:r>
              <a:rPr lang="ko-KR" altLang="en-US" sz="2500" dirty="0" smtClean="0">
                <a:solidFill>
                  <a:srgbClr val="FF0000"/>
                </a:solidFill>
              </a:rPr>
              <a:t> </a:t>
            </a:r>
            <a:r>
              <a:rPr lang="en-US" altLang="ko-KR" sz="2500" dirty="0" smtClean="0">
                <a:solidFill>
                  <a:srgbClr val="FF0000"/>
                </a:solidFill>
              </a:rPr>
              <a:t>Queue</a:t>
            </a:r>
            <a:r>
              <a:rPr lang="ko-KR" altLang="en-US" sz="2500" dirty="0" smtClean="0">
                <a:solidFill>
                  <a:srgbClr val="FF0000"/>
                </a:solidFill>
              </a:rPr>
              <a:t>의 단점인 삭제 후 남는 공간을 활용할 수 있다</a:t>
            </a:r>
            <a:r>
              <a:rPr lang="en-US" altLang="ko-KR" sz="2500" dirty="0" smtClean="0">
                <a:solidFill>
                  <a:srgbClr val="FF0000"/>
                </a:solidFill>
              </a:rPr>
              <a:t>.</a:t>
            </a:r>
            <a:endParaRPr lang="en-US" altLang="ko-KR" sz="25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62" y="2391709"/>
            <a:ext cx="3051667" cy="30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2877928" y="688169"/>
            <a:ext cx="61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Doubly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</a:schemeClr>
                </a:solidFill>
              </a:rPr>
              <a:t>Linked List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701130" y="1629239"/>
            <a:ext cx="10465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ko-KR" altLang="en-US" sz="2500" dirty="0">
                <a:solidFill>
                  <a:schemeClr val="tx1">
                    <a:lumMod val="50000"/>
                  </a:schemeClr>
                </a:solidFill>
              </a:rPr>
              <a:t>양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방향 연결 리스트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삽입 및 삭제가 용이</a:t>
            </a:r>
            <a:r>
              <a:rPr lang="en-US" altLang="ko-KR" sz="2500" dirty="0" smtClean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sz="2500" dirty="0" smtClean="0">
                <a:solidFill>
                  <a:schemeClr val="tx1">
                    <a:lumMod val="50000"/>
                  </a:schemeClr>
                </a:solidFill>
              </a:rPr>
              <a:t>공간 동적 활용 가능</a:t>
            </a:r>
            <a:endParaRPr lang="en-US" altLang="ko-KR" sz="2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75E867-2435-43F1-BD85-E46354B77A79}"/>
              </a:ext>
            </a:extLst>
          </p:cNvPr>
          <p:cNvSpPr txBox="1"/>
          <p:nvPr/>
        </p:nvSpPr>
        <p:spPr>
          <a:xfrm>
            <a:off x="701130" y="2785752"/>
            <a:ext cx="10465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6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pPr algn="just"/>
            <a:r>
              <a:rPr lang="en-US" altLang="ko-KR" sz="2500" dirty="0" smtClean="0">
                <a:solidFill>
                  <a:srgbClr val="FF0000"/>
                </a:solidFill>
              </a:rPr>
              <a:t>List</a:t>
            </a:r>
            <a:r>
              <a:rPr lang="ko-KR" altLang="en-US" sz="2500" dirty="0" smtClean="0">
                <a:solidFill>
                  <a:srgbClr val="FF0000"/>
                </a:solidFill>
              </a:rPr>
              <a:t>내의 삽입 및 삭제가 용이해서 사용</a:t>
            </a:r>
            <a:r>
              <a:rPr lang="en-US" altLang="ko-KR" sz="2500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ko-KR" altLang="en-US" sz="2500" dirty="0" smtClean="0">
                <a:solidFill>
                  <a:srgbClr val="FF0000"/>
                </a:solidFill>
              </a:rPr>
              <a:t>상위 정보를 알기 위해서는 최고 위 계층부터 순회하면서 검색해야 됨</a:t>
            </a:r>
            <a:r>
              <a:rPr lang="en-US" altLang="ko-KR" sz="2500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en-US" altLang="ko-KR" sz="2500" dirty="0" smtClean="0">
                <a:solidFill>
                  <a:srgbClr val="FF0000"/>
                </a:solidFill>
              </a:rPr>
              <a:t>(Binary</a:t>
            </a:r>
            <a:r>
              <a:rPr lang="ko-KR" altLang="en-US" sz="2500" dirty="0">
                <a:solidFill>
                  <a:srgbClr val="FF0000"/>
                </a:solidFill>
              </a:rPr>
              <a:t> </a:t>
            </a:r>
            <a:r>
              <a:rPr lang="en-US" altLang="ko-KR" sz="2500" dirty="0" smtClean="0">
                <a:solidFill>
                  <a:srgbClr val="FF0000"/>
                </a:solidFill>
              </a:rPr>
              <a:t>Search</a:t>
            </a:r>
            <a:r>
              <a:rPr lang="ko-KR" altLang="en-US" sz="2500" dirty="0" smtClean="0">
                <a:solidFill>
                  <a:srgbClr val="FF0000"/>
                </a:solidFill>
              </a:rPr>
              <a:t>에 비해 검색 속도 낮음</a:t>
            </a:r>
            <a:r>
              <a:rPr lang="en-US" altLang="ko-KR" sz="2500" dirty="0" smtClean="0">
                <a:solidFill>
                  <a:srgbClr val="FF0000"/>
                </a:solidFill>
              </a:rPr>
              <a:t>)</a:t>
            </a:r>
            <a:endParaRPr lang="en-US" altLang="ko-KR" sz="25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6839" b="26227"/>
          <a:stretch/>
        </p:blipFill>
        <p:spPr>
          <a:xfrm>
            <a:off x="1192437" y="4330880"/>
            <a:ext cx="8529781" cy="12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 flipV="1">
            <a:off x="3329893" y="1125951"/>
            <a:ext cx="7478015" cy="212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790194"/>
              </p:ext>
            </p:extLst>
          </p:nvPr>
        </p:nvGraphicFramePr>
        <p:xfrm>
          <a:off x="562186" y="1569219"/>
          <a:ext cx="4643751" cy="1737360"/>
        </p:xfrm>
        <a:graphic>
          <a:graphicData uri="http://schemas.openxmlformats.org/drawingml/2006/table">
            <a:tbl>
              <a:tblPr firstRow="1" bandRow="1"/>
              <a:tblGrid>
                <a:gridCol w="4643751"/>
              </a:tblGrid>
              <a:tr h="47837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3000" b="1" dirty="0"/>
                        <a:t>App</a:t>
                      </a:r>
                    </a:p>
                  </a:txBody>
                  <a:tcPr anchor="ctr"/>
                </a:tc>
              </a:tr>
              <a:tr h="103482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dirty="0">
                        <a:latin typeface="나눔고딕"/>
                        <a:ea typeface="나눔고딕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dirty="0" err="1" smtClean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곡정보</a:t>
                      </a:r>
                      <a:r>
                        <a:rPr lang="ko-KR" altLang="en-US" dirty="0" smtClean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( </a:t>
                      </a:r>
                      <a:r>
                        <a:rPr lang="en-US" altLang="ko-KR" dirty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sorted linked list </a:t>
                      </a:r>
                      <a:r>
                        <a:rPr lang="en-US" altLang="ko-KR" dirty="0" smtClean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-&gt; </a:t>
                      </a:r>
                      <a:r>
                        <a:rPr lang="en-US" altLang="ko-KR" dirty="0" err="1" smtClean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RedBlackTree</a:t>
                      </a:r>
                      <a:r>
                        <a:rPr lang="en-US" altLang="ko-KR" dirty="0" smtClean="0">
                          <a:solidFill>
                            <a:srgbClr val="0000FF"/>
                          </a:solidFill>
                          <a:latin typeface="나눔고딕"/>
                          <a:ea typeface="나눔고딕"/>
                        </a:rPr>
                        <a:t> )</a:t>
                      </a:r>
                      <a:endParaRPr lang="en-US" altLang="ko-KR" dirty="0">
                        <a:solidFill>
                          <a:srgbClr val="0000FF"/>
                        </a:solidFill>
                        <a:latin typeface="나눔고딕"/>
                        <a:ea typeface="나눔고딕"/>
                      </a:endParaRPr>
                    </a:p>
                    <a:p>
                      <a:pPr algn="ctr">
                        <a:defRPr lang="ko-KR" altLang="en-US"/>
                      </a:pPr>
                      <a:endParaRPr lang="en-US" altLang="ko-KR" dirty="0">
                        <a:latin typeface="나눔고딕"/>
                        <a:ea typeface="나눔고딕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76262" y="4433887"/>
            <a:ext cx="92402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dirty="0" smtClean="0"/>
              <a:t>곡이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많아지면 </a:t>
            </a:r>
            <a:r>
              <a:rPr lang="en-US" altLang="ko-KR" sz="2400" dirty="0" smtClean="0"/>
              <a:t>Search</a:t>
            </a:r>
            <a:r>
              <a:rPr lang="ko-KR" altLang="en-US" sz="2400" dirty="0" smtClean="0"/>
              <a:t>의 </a:t>
            </a:r>
            <a:endParaRPr lang="ko-KR" altLang="en-US" sz="2400" dirty="0"/>
          </a:p>
          <a:p>
            <a:pPr>
              <a:defRPr lang="ko-KR" altLang="en-US"/>
            </a:pPr>
            <a:r>
              <a:rPr lang="ko-KR" altLang="en-US" sz="2400" dirty="0"/>
              <a:t>시간 복잡도</a:t>
            </a:r>
            <a:r>
              <a:rPr lang="en-US" altLang="ko-KR" sz="2400" dirty="0"/>
              <a:t>O(n )</a:t>
            </a:r>
            <a:r>
              <a:rPr lang="ko-KR" altLang="en-US" sz="2400" dirty="0"/>
              <a:t> 비효율적</a:t>
            </a:r>
          </a:p>
          <a:p>
            <a:pPr>
              <a:defRPr lang="ko-KR" altLang="en-US"/>
            </a:pPr>
            <a:endParaRPr lang="ko-KR" altLang="en-US" sz="2400" dirty="0"/>
          </a:p>
          <a:p>
            <a:pPr>
              <a:defRPr lang="ko-KR" altLang="en-US"/>
            </a:pPr>
            <a:endParaRPr lang="ko-KR" altLang="en-US" sz="2400" dirty="0"/>
          </a:p>
          <a:p>
            <a:pPr>
              <a:defRPr lang="ko-KR" altLang="en-US"/>
            </a:pPr>
            <a:r>
              <a:rPr lang="ko-KR" altLang="en-US" sz="2400" dirty="0"/>
              <a:t>삽입, 삭제, 검색이 일정한 성능을 낼 수 있는 트리 구조 선택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3248" y="1333501"/>
            <a:ext cx="4127498" cy="4127498"/>
          </a:xfrm>
          <a:prstGeom prst="rect">
            <a:avLst/>
          </a:prstGeom>
        </p:spPr>
      </p:pic>
      <p:sp>
        <p:nvSpPr>
          <p:cNvPr id="42" name="제목 1"/>
          <p:cNvSpPr txBox="1"/>
          <p:nvPr/>
        </p:nvSpPr>
        <p:spPr>
          <a:xfrm>
            <a:off x="-189797" y="441911"/>
            <a:ext cx="370257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Red-Black Tree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381000"/>
            <a:ext cx="78009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363" y="1914378"/>
            <a:ext cx="4011783" cy="431511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12811" y="1658937"/>
            <a:ext cx="9246554" cy="901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/>
              <a:t>자가균형 이진검색트리</a:t>
            </a:r>
          </a:p>
          <a:p>
            <a:pPr>
              <a:defRPr lang="ko-KR" altLang="en-US"/>
            </a:pPr>
            <a:r>
              <a:rPr lang="en-US" altLang="ko-KR" sz="2700" b="1"/>
              <a:t>  </a:t>
            </a:r>
            <a:r>
              <a:rPr lang="ko-KR" altLang="en-US" sz="2700" b="1"/>
              <a:t> </a:t>
            </a:r>
            <a:r>
              <a:rPr lang="en-US" altLang="ko-KR" sz="2700" b="1"/>
              <a:t> </a:t>
            </a:r>
            <a:r>
              <a:rPr lang="ko-KR" altLang="en-US" sz="2700" b="1"/>
              <a:t>"</a:t>
            </a:r>
            <a:r>
              <a:rPr lang="en-US" altLang="ko-KR" sz="2700" b="1"/>
              <a:t>RedBlack-Tree"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7500" y="2328227"/>
            <a:ext cx="6609534" cy="318579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3329893" y="1125951"/>
            <a:ext cx="7478015" cy="212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/>
          <p:cNvSpPr txBox="1"/>
          <p:nvPr/>
        </p:nvSpPr>
        <p:spPr>
          <a:xfrm>
            <a:off x="-189797" y="441911"/>
            <a:ext cx="370257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Red-Black Tree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8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9436" y="1579562"/>
            <a:ext cx="9246554" cy="904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/>
              <a:t>자가균형 이진검색트리</a:t>
            </a:r>
          </a:p>
          <a:p>
            <a:pPr>
              <a:defRPr lang="ko-KR" altLang="en-US"/>
            </a:pPr>
            <a:r>
              <a:rPr lang="en-US" altLang="ko-KR" sz="2700" b="1"/>
              <a:t>  </a:t>
            </a:r>
            <a:r>
              <a:rPr lang="ko-KR" altLang="en-US" sz="2700" b="1"/>
              <a:t> </a:t>
            </a:r>
            <a:r>
              <a:rPr lang="en-US" altLang="ko-KR" sz="2700" b="1"/>
              <a:t> </a:t>
            </a:r>
            <a:r>
              <a:rPr lang="ko-KR" altLang="en-US" sz="2700" b="1"/>
              <a:t>"</a:t>
            </a:r>
            <a:r>
              <a:rPr lang="en-US" altLang="ko-KR" sz="2700" b="1"/>
              <a:t>RedBlack-Tree"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976118"/>
            <a:ext cx="5730240" cy="41757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559614" y="1602738"/>
            <a:ext cx="5037776" cy="414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>
                <a:hlinkClick r:id="rId3"/>
              </a:rPr>
              <a:t>링크</a:t>
            </a:r>
            <a:endParaRPr lang="en-US" altLang="ko-KR" sz="210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199" y="3429000"/>
            <a:ext cx="5638800" cy="234696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3329893" y="1125951"/>
            <a:ext cx="7478015" cy="212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/>
          <p:cNvSpPr txBox="1"/>
          <p:nvPr/>
        </p:nvSpPr>
        <p:spPr>
          <a:xfrm>
            <a:off x="-189797" y="441911"/>
            <a:ext cx="370257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>
              <a:defRPr lang="ko-KR" altLang="en-US"/>
            </a:pPr>
            <a:r>
              <a:rPr lang="en-US" altLang="ko-KR" sz="3600" b="1" dirty="0" smtClean="0">
                <a:solidFill>
                  <a:schemeClr val="bg2">
                    <a:lumMod val="50000"/>
                  </a:schemeClr>
                </a:solidFill>
              </a:rPr>
              <a:t>Red-Black Tree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5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Tutorial">
      <a:dk1>
        <a:srgbClr val="595959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34FDD0CB-48A5-4079-91E7-B0A0F0EE4AAA}" vid="{40D2980B-5F4E-40D2-A5F5-7D9EA8979B0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2586</TotalTime>
  <Words>230</Words>
  <Application>Microsoft Office PowerPoint</Application>
  <PresentationFormat>와이드스크린</PresentationFormat>
  <Paragraphs>82</Paragraphs>
  <Slides>18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Segoe UI</vt:lpstr>
      <vt:lpstr>나눔고딕</vt:lpstr>
      <vt:lpstr>굴림</vt:lpstr>
      <vt:lpstr>Arial</vt:lpstr>
      <vt:lpstr>Segoe UI Light</vt:lpstr>
      <vt:lpstr>나눔스퀘어</vt:lpstr>
      <vt:lpstr>맑은 고딕</vt:lpstr>
      <vt:lpstr>배달의민족 주아</vt:lpstr>
      <vt:lpstr>테마1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이예린</dc:creator>
  <cp:lastModifiedBy>Lee Gyuho</cp:lastModifiedBy>
  <cp:revision>141</cp:revision>
  <dcterms:created xsi:type="dcterms:W3CDTF">2017-12-03T10:25:20Z</dcterms:created>
  <dcterms:modified xsi:type="dcterms:W3CDTF">2018-12-03T10:30:34Z</dcterms:modified>
</cp:coreProperties>
</file>